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02" r:id="rId17"/>
    <p:sldId id="303" r:id="rId18"/>
    <p:sldId id="301" r:id="rId19"/>
    <p:sldId id="307" r:id="rId20"/>
    <p:sldId id="309" r:id="rId21"/>
    <p:sldId id="327" r:id="rId22"/>
    <p:sldId id="310" r:id="rId23"/>
    <p:sldId id="293" r:id="rId24"/>
    <p:sldId id="328" r:id="rId25"/>
    <p:sldId id="313" r:id="rId26"/>
    <p:sldId id="326" r:id="rId2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99"/>
    <a:srgbClr val="CCFF66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7" autoAdjust="0"/>
    <p:restoredTop sz="86364" autoAdjust="0"/>
  </p:normalViewPr>
  <p:slideViewPr>
    <p:cSldViewPr snapToGrid="0">
      <p:cViewPr>
        <p:scale>
          <a:sx n="100" d="100"/>
          <a:sy n="100" d="100"/>
        </p:scale>
        <p:origin x="-896" y="-52"/>
      </p:cViewPr>
      <p:guideLst>
        <p:guide orient="horz" pos="1620"/>
        <p:guide pos="2880"/>
        <p:guide pos="426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64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E8470-D4E0-4800-B101-01D360253879}" type="doc">
      <dgm:prSet loTypeId="urn:microsoft.com/office/officeart/2005/8/layout/hProcess9" loCatId="process" qsTypeId="urn:microsoft.com/office/officeart/2005/8/quickstyle/simple1#1" qsCatId="simple" csTypeId="urn:microsoft.com/office/officeart/2005/8/colors/colorful4" csCatId="colorful" phldr="1"/>
      <dgm:spPr/>
    </dgm:pt>
    <dgm:pt modelId="{2CD46A6C-B063-48C3-9FEC-D784F9CD0DEE}">
      <dgm:prSet phldrT="[Текст]"/>
      <dgm:spPr/>
      <dgm:t>
        <a:bodyPr/>
        <a:lstStyle/>
        <a:p>
          <a:r>
            <a:rPr lang="ru-RU" dirty="0" smtClean="0"/>
            <a:t>Создание пакета программ для продажи</a:t>
          </a:r>
          <a:endParaRPr lang="ru-RU" dirty="0"/>
        </a:p>
      </dgm:t>
    </dgm:pt>
    <dgm:pt modelId="{F64D9937-CA3D-46F9-B4F6-C171CC35BC49}" type="parTrans" cxnId="{EE4363F0-AED3-45D7-9CB9-BEFEBE0E91A8}">
      <dgm:prSet/>
      <dgm:spPr/>
      <dgm:t>
        <a:bodyPr/>
        <a:lstStyle/>
        <a:p>
          <a:endParaRPr lang="ru-RU"/>
        </a:p>
      </dgm:t>
    </dgm:pt>
    <dgm:pt modelId="{253DD495-62A5-45B6-A7D9-C5D971570506}" type="sibTrans" cxnId="{EE4363F0-AED3-45D7-9CB9-BEFEBE0E91A8}">
      <dgm:prSet/>
      <dgm:spPr/>
      <dgm:t>
        <a:bodyPr/>
        <a:lstStyle/>
        <a:p>
          <a:endParaRPr lang="ru-RU"/>
        </a:p>
      </dgm:t>
    </dgm:pt>
    <dgm:pt modelId="{4A3C1B98-6B07-4F2E-99C7-72BC1813396C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Создание работающего модельного образца и продажа </a:t>
          </a:r>
          <a:r>
            <a:rPr lang="ru-RU" dirty="0" err="1" smtClean="0">
              <a:solidFill>
                <a:srgbClr val="FF0000"/>
              </a:solidFill>
            </a:rPr>
            <a:t>старт-апа</a:t>
          </a:r>
          <a:endParaRPr lang="ru-RU" dirty="0">
            <a:solidFill>
              <a:srgbClr val="FF0000"/>
            </a:solidFill>
          </a:endParaRPr>
        </a:p>
      </dgm:t>
    </dgm:pt>
    <dgm:pt modelId="{FC9F4141-9DDE-477C-95C9-4A14FB9BB816}" type="parTrans" cxnId="{B94699A8-5BF5-48D8-8903-98F2B3E54F65}">
      <dgm:prSet/>
      <dgm:spPr/>
      <dgm:t>
        <a:bodyPr/>
        <a:lstStyle/>
        <a:p>
          <a:endParaRPr lang="ru-RU"/>
        </a:p>
      </dgm:t>
    </dgm:pt>
    <dgm:pt modelId="{B285135B-A744-4813-B1A6-73A6ABD37449}" type="sibTrans" cxnId="{B94699A8-5BF5-48D8-8903-98F2B3E54F65}">
      <dgm:prSet/>
      <dgm:spPr/>
      <dgm:t>
        <a:bodyPr/>
        <a:lstStyle/>
        <a:p>
          <a:endParaRPr lang="ru-RU"/>
        </a:p>
      </dgm:t>
    </dgm:pt>
    <dgm:pt modelId="{CFA6FAD0-7094-4F98-86D7-9A621E9E4FE2}">
      <dgm:prSet phldrT="[Текст]" custT="1"/>
      <dgm:spPr/>
      <dgm:t>
        <a:bodyPr/>
        <a:lstStyle/>
        <a:p>
          <a:r>
            <a:rPr lang="ru-RU" sz="800" dirty="0" smtClean="0"/>
            <a:t>Дальнейшая адаптация </a:t>
          </a:r>
          <a:r>
            <a:rPr lang="ru-RU" sz="800" dirty="0" err="1" smtClean="0"/>
            <a:t>видеонавигатора</a:t>
          </a:r>
          <a:r>
            <a:rPr lang="ru-RU" sz="800" dirty="0" smtClean="0"/>
            <a:t> под  спецификации и создание опытной партии для продажи</a:t>
          </a:r>
          <a:endParaRPr lang="ru-RU" sz="800" dirty="0"/>
        </a:p>
      </dgm:t>
    </dgm:pt>
    <dgm:pt modelId="{68F1F82E-6A8B-4059-86DE-6690B27768FE}" type="parTrans" cxnId="{814C9425-9E1C-411E-B421-5FB8DD9C1E3C}">
      <dgm:prSet/>
      <dgm:spPr/>
      <dgm:t>
        <a:bodyPr/>
        <a:lstStyle/>
        <a:p>
          <a:endParaRPr lang="ru-RU"/>
        </a:p>
      </dgm:t>
    </dgm:pt>
    <dgm:pt modelId="{0235F659-D4DC-403F-AA63-60E230FF6DFF}" type="sibTrans" cxnId="{814C9425-9E1C-411E-B421-5FB8DD9C1E3C}">
      <dgm:prSet/>
      <dgm:spPr/>
      <dgm:t>
        <a:bodyPr/>
        <a:lstStyle/>
        <a:p>
          <a:endParaRPr lang="ru-RU"/>
        </a:p>
      </dgm:t>
    </dgm:pt>
    <dgm:pt modelId="{C0EBC31B-52DC-419C-B363-8C024E00598F}">
      <dgm:prSet phldrT="[Текст]" custT="1"/>
      <dgm:spPr/>
      <dgm:t>
        <a:bodyPr/>
        <a:lstStyle/>
        <a:p>
          <a:r>
            <a:rPr kumimoji="0" lang="ru-RU" sz="900" b="0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Создание опытного производства и продажа конечного продукта потребителям</a:t>
          </a:r>
          <a:r>
            <a:rPr kumimoji="0" lang="ru-RU" sz="700" b="0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.</a:t>
          </a:r>
          <a:endParaRPr lang="ru-RU" sz="700" dirty="0"/>
        </a:p>
      </dgm:t>
    </dgm:pt>
    <dgm:pt modelId="{313C6309-ACAE-40BD-8651-ECE1F0870B67}" type="parTrans" cxnId="{95125E40-295C-401A-8DE6-6F09B8326F41}">
      <dgm:prSet/>
      <dgm:spPr/>
      <dgm:t>
        <a:bodyPr/>
        <a:lstStyle/>
        <a:p>
          <a:endParaRPr lang="ru-RU"/>
        </a:p>
      </dgm:t>
    </dgm:pt>
    <dgm:pt modelId="{069CCD7C-4C36-48A5-A219-09BA47D58137}" type="sibTrans" cxnId="{95125E40-295C-401A-8DE6-6F09B8326F41}">
      <dgm:prSet/>
      <dgm:spPr/>
      <dgm:t>
        <a:bodyPr/>
        <a:lstStyle/>
        <a:p>
          <a:endParaRPr lang="ru-RU"/>
        </a:p>
      </dgm:t>
    </dgm:pt>
    <dgm:pt modelId="{708F6A1F-3AB7-47BF-A713-5B45477E6949}">
      <dgm:prSet phldrT="[Текст]" custT="1"/>
      <dgm:spPr/>
      <dgm:t>
        <a:bodyPr/>
        <a:lstStyle/>
        <a:p>
          <a:r>
            <a:rPr kumimoji="0" lang="ru-RU" sz="900" b="0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Продажа компании крупному стратегическому инвестору</a:t>
          </a:r>
          <a:endParaRPr lang="ru-RU" sz="900" dirty="0"/>
        </a:p>
      </dgm:t>
    </dgm:pt>
    <dgm:pt modelId="{717798C0-523A-465A-9AD3-A4C38B2BC473}" type="parTrans" cxnId="{7FC8E40B-686B-4656-A745-EDEF3E113254}">
      <dgm:prSet/>
      <dgm:spPr/>
      <dgm:t>
        <a:bodyPr/>
        <a:lstStyle/>
        <a:p>
          <a:endParaRPr lang="ru-RU"/>
        </a:p>
      </dgm:t>
    </dgm:pt>
    <dgm:pt modelId="{7F0FBD83-B512-45B7-844E-3CF78A7181BD}" type="sibTrans" cxnId="{7FC8E40B-686B-4656-A745-EDEF3E113254}">
      <dgm:prSet/>
      <dgm:spPr/>
      <dgm:t>
        <a:bodyPr/>
        <a:lstStyle/>
        <a:p>
          <a:endParaRPr lang="ru-RU"/>
        </a:p>
      </dgm:t>
    </dgm:pt>
    <dgm:pt modelId="{FE494E79-2EB6-4FF5-A895-EFCAC8C13723}" type="pres">
      <dgm:prSet presAssocID="{191E8470-D4E0-4800-B101-01D360253879}" presName="CompostProcess" presStyleCnt="0">
        <dgm:presLayoutVars>
          <dgm:dir/>
          <dgm:resizeHandles val="exact"/>
        </dgm:presLayoutVars>
      </dgm:prSet>
      <dgm:spPr/>
    </dgm:pt>
    <dgm:pt modelId="{8C6E8E34-A421-432D-8149-A03490B7B263}" type="pres">
      <dgm:prSet presAssocID="{191E8470-D4E0-4800-B101-01D360253879}" presName="arrow" presStyleLbl="bgShp" presStyleIdx="0" presStyleCnt="1"/>
      <dgm:spPr/>
    </dgm:pt>
    <dgm:pt modelId="{B6C92FB2-4F8F-48B3-BF1E-8DA605833DCB}" type="pres">
      <dgm:prSet presAssocID="{191E8470-D4E0-4800-B101-01D360253879}" presName="linearProcess" presStyleCnt="0"/>
      <dgm:spPr/>
    </dgm:pt>
    <dgm:pt modelId="{59096D58-AE52-4A6F-B419-0D659483C916}" type="pres">
      <dgm:prSet presAssocID="{2CD46A6C-B063-48C3-9FEC-D784F9CD0DE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04BDD-DB16-4478-8D51-785CFCD3246F}" type="pres">
      <dgm:prSet presAssocID="{253DD495-62A5-45B6-A7D9-C5D971570506}" presName="sibTrans" presStyleCnt="0"/>
      <dgm:spPr/>
    </dgm:pt>
    <dgm:pt modelId="{35AF2B07-0B47-4D95-8C55-075B9D721A6D}" type="pres">
      <dgm:prSet presAssocID="{4A3C1B98-6B07-4F2E-99C7-72BC1813396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579F2-B2C2-4CEA-A104-3A8FC9BA3FD8}" type="pres">
      <dgm:prSet presAssocID="{B285135B-A744-4813-B1A6-73A6ABD37449}" presName="sibTrans" presStyleCnt="0"/>
      <dgm:spPr/>
    </dgm:pt>
    <dgm:pt modelId="{72A99749-53F5-4316-91E4-7560AD27EDE8}" type="pres">
      <dgm:prSet presAssocID="{CFA6FAD0-7094-4F98-86D7-9A621E9E4FE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6D510-17B0-4C8E-AB9B-25303A73A48C}" type="pres">
      <dgm:prSet presAssocID="{0235F659-D4DC-403F-AA63-60E230FF6DFF}" presName="sibTrans" presStyleCnt="0"/>
      <dgm:spPr/>
    </dgm:pt>
    <dgm:pt modelId="{0B76AB89-3EF1-4791-9A66-CE5D735C44C4}" type="pres">
      <dgm:prSet presAssocID="{C0EBC31B-52DC-419C-B363-8C024E00598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EE78F-1A18-4B3D-9F7C-FA7BC1044373}" type="pres">
      <dgm:prSet presAssocID="{069CCD7C-4C36-48A5-A219-09BA47D58137}" presName="sibTrans" presStyleCnt="0"/>
      <dgm:spPr/>
    </dgm:pt>
    <dgm:pt modelId="{203DD294-AE02-44BA-941F-F8A0C14AF330}" type="pres">
      <dgm:prSet presAssocID="{708F6A1F-3AB7-47BF-A713-5B45477E694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25E40-295C-401A-8DE6-6F09B8326F41}" srcId="{191E8470-D4E0-4800-B101-01D360253879}" destId="{C0EBC31B-52DC-419C-B363-8C024E00598F}" srcOrd="3" destOrd="0" parTransId="{313C6309-ACAE-40BD-8651-ECE1F0870B67}" sibTransId="{069CCD7C-4C36-48A5-A219-09BA47D58137}"/>
    <dgm:cxn modelId="{814C9425-9E1C-411E-B421-5FB8DD9C1E3C}" srcId="{191E8470-D4E0-4800-B101-01D360253879}" destId="{CFA6FAD0-7094-4F98-86D7-9A621E9E4FE2}" srcOrd="2" destOrd="0" parTransId="{68F1F82E-6A8B-4059-86DE-6690B27768FE}" sibTransId="{0235F659-D4DC-403F-AA63-60E230FF6DFF}"/>
    <dgm:cxn modelId="{3F2FC6E5-70C3-4650-B5B6-AB70E55B3EC8}" type="presOf" srcId="{4A3C1B98-6B07-4F2E-99C7-72BC1813396C}" destId="{35AF2B07-0B47-4D95-8C55-075B9D721A6D}" srcOrd="0" destOrd="0" presId="urn:microsoft.com/office/officeart/2005/8/layout/hProcess9"/>
    <dgm:cxn modelId="{DB627358-8CCF-42F4-835D-7F17087065BD}" type="presOf" srcId="{191E8470-D4E0-4800-B101-01D360253879}" destId="{FE494E79-2EB6-4FF5-A895-EFCAC8C13723}" srcOrd="0" destOrd="0" presId="urn:microsoft.com/office/officeart/2005/8/layout/hProcess9"/>
    <dgm:cxn modelId="{77B4C720-5808-47E1-B306-E1409AEE9605}" type="presOf" srcId="{CFA6FAD0-7094-4F98-86D7-9A621E9E4FE2}" destId="{72A99749-53F5-4316-91E4-7560AD27EDE8}" srcOrd="0" destOrd="0" presId="urn:microsoft.com/office/officeart/2005/8/layout/hProcess9"/>
    <dgm:cxn modelId="{7926B9C3-1580-43F3-AD53-E51FF56FFF5E}" type="presOf" srcId="{2CD46A6C-B063-48C3-9FEC-D784F9CD0DEE}" destId="{59096D58-AE52-4A6F-B419-0D659483C916}" srcOrd="0" destOrd="0" presId="urn:microsoft.com/office/officeart/2005/8/layout/hProcess9"/>
    <dgm:cxn modelId="{294E16FE-CBDD-402C-A854-A8A7CA4785B3}" type="presOf" srcId="{C0EBC31B-52DC-419C-B363-8C024E00598F}" destId="{0B76AB89-3EF1-4791-9A66-CE5D735C44C4}" srcOrd="0" destOrd="0" presId="urn:microsoft.com/office/officeart/2005/8/layout/hProcess9"/>
    <dgm:cxn modelId="{7FC8E40B-686B-4656-A745-EDEF3E113254}" srcId="{191E8470-D4E0-4800-B101-01D360253879}" destId="{708F6A1F-3AB7-47BF-A713-5B45477E6949}" srcOrd="4" destOrd="0" parTransId="{717798C0-523A-465A-9AD3-A4C38B2BC473}" sibTransId="{7F0FBD83-B512-45B7-844E-3CF78A7181BD}"/>
    <dgm:cxn modelId="{B94699A8-5BF5-48D8-8903-98F2B3E54F65}" srcId="{191E8470-D4E0-4800-B101-01D360253879}" destId="{4A3C1B98-6B07-4F2E-99C7-72BC1813396C}" srcOrd="1" destOrd="0" parTransId="{FC9F4141-9DDE-477C-95C9-4A14FB9BB816}" sibTransId="{B285135B-A744-4813-B1A6-73A6ABD37449}"/>
    <dgm:cxn modelId="{FF2BCC01-01BA-49A1-8123-A9A5EE0D0111}" type="presOf" srcId="{708F6A1F-3AB7-47BF-A713-5B45477E6949}" destId="{203DD294-AE02-44BA-941F-F8A0C14AF330}" srcOrd="0" destOrd="0" presId="urn:microsoft.com/office/officeart/2005/8/layout/hProcess9"/>
    <dgm:cxn modelId="{EE4363F0-AED3-45D7-9CB9-BEFEBE0E91A8}" srcId="{191E8470-D4E0-4800-B101-01D360253879}" destId="{2CD46A6C-B063-48C3-9FEC-D784F9CD0DEE}" srcOrd="0" destOrd="0" parTransId="{F64D9937-CA3D-46F9-B4F6-C171CC35BC49}" sibTransId="{253DD495-62A5-45B6-A7D9-C5D971570506}"/>
    <dgm:cxn modelId="{6D8167B8-59AC-4B72-A56E-5AD9310C8EE4}" type="presParOf" srcId="{FE494E79-2EB6-4FF5-A895-EFCAC8C13723}" destId="{8C6E8E34-A421-432D-8149-A03490B7B263}" srcOrd="0" destOrd="0" presId="urn:microsoft.com/office/officeart/2005/8/layout/hProcess9"/>
    <dgm:cxn modelId="{0B0DEF8F-62B6-41F0-9561-B5AF58667739}" type="presParOf" srcId="{FE494E79-2EB6-4FF5-A895-EFCAC8C13723}" destId="{B6C92FB2-4F8F-48B3-BF1E-8DA605833DCB}" srcOrd="1" destOrd="0" presId="urn:microsoft.com/office/officeart/2005/8/layout/hProcess9"/>
    <dgm:cxn modelId="{96ED7A5B-CC62-40E2-9776-3463CA8E68BC}" type="presParOf" srcId="{B6C92FB2-4F8F-48B3-BF1E-8DA605833DCB}" destId="{59096D58-AE52-4A6F-B419-0D659483C916}" srcOrd="0" destOrd="0" presId="urn:microsoft.com/office/officeart/2005/8/layout/hProcess9"/>
    <dgm:cxn modelId="{8975E486-C19C-4A6B-B1C0-856DF7058CFD}" type="presParOf" srcId="{B6C92FB2-4F8F-48B3-BF1E-8DA605833DCB}" destId="{42704BDD-DB16-4478-8D51-785CFCD3246F}" srcOrd="1" destOrd="0" presId="urn:microsoft.com/office/officeart/2005/8/layout/hProcess9"/>
    <dgm:cxn modelId="{47DA04D7-AED4-4316-BBFC-4B8EDCB2AD15}" type="presParOf" srcId="{B6C92FB2-4F8F-48B3-BF1E-8DA605833DCB}" destId="{35AF2B07-0B47-4D95-8C55-075B9D721A6D}" srcOrd="2" destOrd="0" presId="urn:microsoft.com/office/officeart/2005/8/layout/hProcess9"/>
    <dgm:cxn modelId="{F6987FD8-C638-422F-930E-961B3FF78360}" type="presParOf" srcId="{B6C92FB2-4F8F-48B3-BF1E-8DA605833DCB}" destId="{E3A579F2-B2C2-4CEA-A104-3A8FC9BA3FD8}" srcOrd="3" destOrd="0" presId="urn:microsoft.com/office/officeart/2005/8/layout/hProcess9"/>
    <dgm:cxn modelId="{0871EC80-7A7F-4004-8938-F370A139EBFE}" type="presParOf" srcId="{B6C92FB2-4F8F-48B3-BF1E-8DA605833DCB}" destId="{72A99749-53F5-4316-91E4-7560AD27EDE8}" srcOrd="4" destOrd="0" presId="urn:microsoft.com/office/officeart/2005/8/layout/hProcess9"/>
    <dgm:cxn modelId="{567CC37E-FDF8-4307-A30D-991449BFCBBD}" type="presParOf" srcId="{B6C92FB2-4F8F-48B3-BF1E-8DA605833DCB}" destId="{8306D510-17B0-4C8E-AB9B-25303A73A48C}" srcOrd="5" destOrd="0" presId="urn:microsoft.com/office/officeart/2005/8/layout/hProcess9"/>
    <dgm:cxn modelId="{39536092-6003-46B7-8832-141ECD66060F}" type="presParOf" srcId="{B6C92FB2-4F8F-48B3-BF1E-8DA605833DCB}" destId="{0B76AB89-3EF1-4791-9A66-CE5D735C44C4}" srcOrd="6" destOrd="0" presId="urn:microsoft.com/office/officeart/2005/8/layout/hProcess9"/>
    <dgm:cxn modelId="{D7B4310B-A722-4FBB-B258-895BF51C9F18}" type="presParOf" srcId="{B6C92FB2-4F8F-48B3-BF1E-8DA605833DCB}" destId="{C67EE78F-1A18-4B3D-9F7C-FA7BC1044373}" srcOrd="7" destOrd="0" presId="urn:microsoft.com/office/officeart/2005/8/layout/hProcess9"/>
    <dgm:cxn modelId="{C7B55EFA-D3C4-4A87-81E2-A5B0B977FB93}" type="presParOf" srcId="{B6C92FB2-4F8F-48B3-BF1E-8DA605833DCB}" destId="{203DD294-AE02-44BA-941F-F8A0C14AF33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6E8E34-A421-432D-8149-A03490B7B263}">
      <dsp:nvSpPr>
        <dsp:cNvPr id="0" name=""/>
        <dsp:cNvSpPr/>
      </dsp:nvSpPr>
      <dsp:spPr>
        <a:xfrm>
          <a:off x="656265" y="0"/>
          <a:ext cx="7437675" cy="140115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96D58-AE52-4A6F-B419-0D659483C916}">
      <dsp:nvSpPr>
        <dsp:cNvPr id="0" name=""/>
        <dsp:cNvSpPr/>
      </dsp:nvSpPr>
      <dsp:spPr>
        <a:xfrm>
          <a:off x="3845" y="420347"/>
          <a:ext cx="1681252" cy="5604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Создание пакета программ для продажи</a:t>
          </a:r>
          <a:endParaRPr lang="ru-RU" sz="1000" kern="1200" dirty="0"/>
        </a:p>
      </dsp:txBody>
      <dsp:txXfrm>
        <a:off x="3845" y="420347"/>
        <a:ext cx="1681252" cy="560464"/>
      </dsp:txXfrm>
    </dsp:sp>
    <dsp:sp modelId="{35AF2B07-0B47-4D95-8C55-075B9D721A6D}">
      <dsp:nvSpPr>
        <dsp:cNvPr id="0" name=""/>
        <dsp:cNvSpPr/>
      </dsp:nvSpPr>
      <dsp:spPr>
        <a:xfrm>
          <a:off x="1769160" y="420347"/>
          <a:ext cx="1681252" cy="560464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FF0000"/>
              </a:solidFill>
            </a:rPr>
            <a:t>Создание работающего модельного образца и продажа </a:t>
          </a:r>
          <a:r>
            <a:rPr lang="ru-RU" sz="1000" kern="1200" dirty="0" err="1" smtClean="0">
              <a:solidFill>
                <a:srgbClr val="FF0000"/>
              </a:solidFill>
            </a:rPr>
            <a:t>старт-апа</a:t>
          </a:r>
          <a:endParaRPr lang="ru-RU" sz="1000" kern="1200" dirty="0">
            <a:solidFill>
              <a:srgbClr val="FF0000"/>
            </a:solidFill>
          </a:endParaRPr>
        </a:p>
      </dsp:txBody>
      <dsp:txXfrm>
        <a:off x="1769160" y="420347"/>
        <a:ext cx="1681252" cy="560464"/>
      </dsp:txXfrm>
    </dsp:sp>
    <dsp:sp modelId="{72A99749-53F5-4316-91E4-7560AD27EDE8}">
      <dsp:nvSpPr>
        <dsp:cNvPr id="0" name=""/>
        <dsp:cNvSpPr/>
      </dsp:nvSpPr>
      <dsp:spPr>
        <a:xfrm>
          <a:off x="3534476" y="420347"/>
          <a:ext cx="1681252" cy="56046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Дальнейшая адаптация </a:t>
          </a:r>
          <a:r>
            <a:rPr lang="ru-RU" sz="800" kern="1200" dirty="0" err="1" smtClean="0"/>
            <a:t>видеонавигатора</a:t>
          </a:r>
          <a:r>
            <a:rPr lang="ru-RU" sz="800" kern="1200" dirty="0" smtClean="0"/>
            <a:t> под  спецификации и создание опытной партии для продажи</a:t>
          </a:r>
          <a:endParaRPr lang="ru-RU" sz="800" kern="1200" dirty="0"/>
        </a:p>
      </dsp:txBody>
      <dsp:txXfrm>
        <a:off x="3534476" y="420347"/>
        <a:ext cx="1681252" cy="560464"/>
      </dsp:txXfrm>
    </dsp:sp>
    <dsp:sp modelId="{0B76AB89-3EF1-4791-9A66-CE5D735C44C4}">
      <dsp:nvSpPr>
        <dsp:cNvPr id="0" name=""/>
        <dsp:cNvSpPr/>
      </dsp:nvSpPr>
      <dsp:spPr>
        <a:xfrm>
          <a:off x="5299792" y="420347"/>
          <a:ext cx="1681252" cy="560464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9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Создание опытного производства и продажа конечного продукта потребителям</a:t>
          </a:r>
          <a:r>
            <a:rPr kumimoji="0" lang="ru-RU" sz="7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.</a:t>
          </a:r>
          <a:endParaRPr lang="ru-RU" sz="700" kern="1200" dirty="0"/>
        </a:p>
      </dsp:txBody>
      <dsp:txXfrm>
        <a:off x="5299792" y="420347"/>
        <a:ext cx="1681252" cy="560464"/>
      </dsp:txXfrm>
    </dsp:sp>
    <dsp:sp modelId="{203DD294-AE02-44BA-941F-F8A0C14AF330}">
      <dsp:nvSpPr>
        <dsp:cNvPr id="0" name=""/>
        <dsp:cNvSpPr/>
      </dsp:nvSpPr>
      <dsp:spPr>
        <a:xfrm>
          <a:off x="7065107" y="420347"/>
          <a:ext cx="1681252" cy="56046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9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Продажа компании крупному стратегическому инвестору</a:t>
          </a:r>
          <a:endParaRPr lang="ru-RU" sz="900" kern="1200" dirty="0"/>
        </a:p>
      </dsp:txBody>
      <dsp:txXfrm>
        <a:off x="7065107" y="420347"/>
        <a:ext cx="1681252" cy="560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1FE9A2-0C17-4D1F-94A2-2DFB9FD24EEB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809E7D-84DD-4EEB-A271-5F2019C1C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85E2A-93A0-4BCE-9EFF-9AB41A49E2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09E7D-84DD-4EEB-A271-5F2019C1CE9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1075-3326-4897-B32F-F0F62900765A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9F82-53AA-4FD6-8381-0BCA7A865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C3AE-DD8B-48D7-AF0A-A1495F255D0F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12BF-3585-4CCE-BDAE-269261FDE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AE32-F932-4118-A2BA-A61B3A2AF3E8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C367-9594-45EC-9111-90C6EAB41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 userDrawn="1"/>
        </p:nvSpPr>
        <p:spPr>
          <a:xfrm>
            <a:off x="971550" y="86916"/>
            <a:ext cx="8064500" cy="64889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4"/>
          <p:cNvSpPr/>
          <p:nvPr userDrawn="1"/>
        </p:nvSpPr>
        <p:spPr>
          <a:xfrm>
            <a:off x="403226" y="86916"/>
            <a:ext cx="207963" cy="648890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5"/>
          <p:cNvSpPr/>
          <p:nvPr userDrawn="1"/>
        </p:nvSpPr>
        <p:spPr>
          <a:xfrm>
            <a:off x="115888" y="86916"/>
            <a:ext cx="207962" cy="648890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692151" y="86916"/>
            <a:ext cx="207963" cy="648890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550" y="86917"/>
            <a:ext cx="8064500" cy="216582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974942" y="303499"/>
            <a:ext cx="8061108" cy="43230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9" name="Дата 1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E79B4-B4B6-4673-9D40-EFD99EA29D8A}" type="datetime1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10" name="Нижний колонтитул 1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Меморандум КОНФИДЕНЦИАЛЬНО</a:t>
            </a:r>
          </a:p>
        </p:txBody>
      </p:sp>
      <p:sp>
        <p:nvSpPr>
          <p:cNvPr id="11" name="Номер слайда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D5C1-FAA9-4749-989E-1446C9B02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4C6A-A913-4F68-8C98-98253B4B2347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C3C7-741F-4B67-9277-910E15C78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C5F7-2A4E-4463-92CB-64090101CD36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8224-3D0D-4E3D-AF97-05AC9847A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EEDF-5660-4C81-958A-B4297CE9E152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36C0-C141-484D-9260-4DFEB4408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5F37-E0F0-46AA-AC96-30996DB0ADF6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1D52-E785-48A1-B75F-ABD640842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D390-0E6F-45BC-B60C-EC2D52B347A2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D6EC-08EF-4399-8CBB-16D982404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3FED-1CD0-4524-9F73-A330C078671D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EFE8-062A-4396-B7F5-892E997EB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0BD5F-CD2F-4E0B-84AC-1D34682C8E85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41CB-F39B-423B-941B-F993A663D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AEA0-63EE-40EC-A471-0244A7CE8A26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A958-16E1-4117-A32F-A8999C6D3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227763" y="4762500"/>
            <a:ext cx="936625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6699E6-2A4B-46A2-A978-D8D0634DBB81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2500"/>
            <a:ext cx="2895600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59788" y="4762500"/>
            <a:ext cx="587375" cy="273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F23709-F27C-43D3-81ED-53E798488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227513"/>
            <a:ext cx="2268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ru.wikipedia.org/wiki/%D0%9A%D0%B8%D1%82%D0%B0%D0%B9%D1%81%D0%BA%D0%B8%D0%B9_%D1%8F%D0%B7%D1%8B%D0%BA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theengineer.co.uk/news/roving-eyes/304493.artic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8%D0%BD%D1%8C%D0%B8%D0%BD%D1%8C" TargetMode="External"/><Relationship Id="rId5" Type="http://schemas.openxmlformats.org/officeDocument/2006/relationships/hyperlink" Target="http://ru.wikipedia.org/wiki/%D0%A3%D0%BF%D1%80%D0%BE%D1%89%D0%B5%D0%BD%D0%B8%D0%B5_%D0%B8%D0%B5%D1%80%D0%BE%D0%B3%D0%BB%D0%B8%D1%84%D0%BE%D0%B2" TargetMode="External"/><Relationship Id="rId4" Type="http://schemas.openxmlformats.org/officeDocument/2006/relationships/hyperlink" Target="http://ru.wikipedia.org/wiki/%D0%9A%D0%B8%D1%82%D0%B0%D0%B9%D1%81%D0%BA%D0%BE%D0%B5_%D0%BF%D0%B8%D1%81%D1%8C%D0%BC%D0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ankpatentov.ru/node/38194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roblem-info.ru/2011-2/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nsas.com/" TargetMode="Externa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8.jpeg"/><Relationship Id="rId12" Type="http://schemas.openxmlformats.org/officeDocument/2006/relationships/image" Target="../media/image42.gif"/><Relationship Id="rId17" Type="http://schemas.openxmlformats.org/officeDocument/2006/relationships/image" Target="../media/image47.png"/><Relationship Id="rId2" Type="http://schemas.openxmlformats.org/officeDocument/2006/relationships/image" Target="../media/image34.gif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lbitsystems.com/elbitmain/default.asp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23" Type="http://schemas.openxmlformats.org/officeDocument/2006/relationships/image" Target="../media/image53.jpe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://www.fasie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legkup@yahoo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zvestia.ru/news/50298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neo.ru/article/123381-aviarazvedku-lesnyh-pozharov-v-yakutii-proizvodit-bespilotnyy-letatelnyy-apparat" TargetMode="External"/><Relationship Id="rId2" Type="http://schemas.openxmlformats.org/officeDocument/2006/relationships/hyperlink" Target="http://izvestia.ru/news/5282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uav.ru/malov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ity-n.ru/view/192124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today/post/article/20140121232304-25760-the-march-of-the-drones?trk=eml-ced-b-art-M-1&amp;ut=0h3AJorJU4V641" TargetMode="External"/><Relationship Id="rId2" Type="http://schemas.openxmlformats.org/officeDocument/2006/relationships/hyperlink" Target="http://www.copterexpres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zala.aero/category/applications/aerophoto/kartograficheskie-rabot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Александр\Documents\Клиенты\Сколково\2. 7 флеш-презентаций\фон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0"/>
            <a:ext cx="8704263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00413" y="3659188"/>
            <a:ext cx="48815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3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кластер информационных технологий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31763" y="185738"/>
            <a:ext cx="90122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Навигация с помощью видео для беспилотной авиации и наземных роботов с воздуха, вспомогательная к GPS/Глонасс и инерциальной навигации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85738" y="2324100"/>
            <a:ext cx="3273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Общество с ограниченной ответственностью «Транзист Видео»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Спутники, планетоходы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dirty="0"/>
              <a:t>Навигация беспилотных летательных аппаратов для полета над другими планетам, Навигация роботов-планетоходов с воздуха, </a:t>
            </a:r>
            <a:r>
              <a:rPr lang="ru-RU" sz="1600" u="sng" dirty="0">
                <a:hlinkClick r:id="rId2"/>
              </a:rPr>
              <a:t>http://www.theengineer.co.uk/news/roving-eyes/304493.article</a:t>
            </a:r>
            <a:endParaRPr lang="en-US" sz="1600" dirty="0"/>
          </a:p>
          <a:p>
            <a:pPr>
              <a:buNone/>
            </a:pPr>
            <a:r>
              <a:rPr lang="vi-VN" sz="1600" dirty="0" smtClean="0"/>
              <a:t>«Чанъэ́-3» (</a:t>
            </a:r>
            <a:r>
              <a:rPr lang="vi-VN" sz="1600" dirty="0" smtClean="0">
                <a:hlinkClick r:id="rId3" tooltip="Китайский язык"/>
              </a:rPr>
              <a:t>кит.</a:t>
            </a:r>
            <a:r>
              <a:rPr lang="vi-VN" sz="1600" dirty="0" smtClean="0"/>
              <a:t> </a:t>
            </a:r>
            <a:r>
              <a:rPr lang="vi-VN" sz="1600" dirty="0" smtClean="0">
                <a:hlinkClick r:id="rId4" tooltip="Китайское письмо"/>
              </a:rPr>
              <a:t>трад.</a:t>
            </a:r>
            <a:r>
              <a:rPr lang="vi-VN" sz="1600" dirty="0" smtClean="0"/>
              <a:t> </a:t>
            </a:r>
            <a:r>
              <a:rPr lang="ja-JP" altLang="en-US" sz="1600" smtClean="0"/>
              <a:t>嫦娥三號</a:t>
            </a:r>
            <a:r>
              <a:rPr lang="en-US" altLang="ja-JP" sz="1600" dirty="0" smtClean="0"/>
              <a:t>, </a:t>
            </a:r>
            <a:r>
              <a:rPr lang="vi-VN" sz="1600" dirty="0" smtClean="0">
                <a:hlinkClick r:id="rId5" tooltip="Упрощение иероглифов"/>
              </a:rPr>
              <a:t>упр.</a:t>
            </a:r>
            <a:r>
              <a:rPr lang="vi-VN" sz="1600" dirty="0" smtClean="0"/>
              <a:t> </a:t>
            </a:r>
            <a:r>
              <a:rPr lang="ja-JP" altLang="en-US" sz="1600" smtClean="0"/>
              <a:t>嫦娥三号</a:t>
            </a:r>
            <a:r>
              <a:rPr lang="en-US" altLang="ja-JP" sz="1600" dirty="0" smtClean="0"/>
              <a:t>, </a:t>
            </a:r>
            <a:r>
              <a:rPr lang="vi-VN" sz="1600" dirty="0" smtClean="0">
                <a:hlinkClick r:id="rId6" tooltip="Пиньинь"/>
              </a:rPr>
              <a:t>пиньинь</a:t>
            </a:r>
            <a:r>
              <a:rPr lang="ru-RU" sz="1600" dirty="0" smtClean="0"/>
              <a:t>)</a:t>
            </a:r>
          </a:p>
          <a:p>
            <a:pPr>
              <a:buNone/>
            </a:pPr>
            <a:r>
              <a:rPr lang="ru-RU" sz="1600" dirty="0" err="1" smtClean="0"/>
              <a:t>Луна-Глоб</a:t>
            </a:r>
            <a:endParaRPr lang="en-US" sz="1600" dirty="0"/>
          </a:p>
        </p:txBody>
      </p:sp>
      <p:pic>
        <p:nvPicPr>
          <p:cNvPr id="9218" name="Picture 2" descr="https://encrypted-tbn2.gstatic.com/images?q=tbn:ANd9GcQf9qznaPHpXQiw0zIwxG-NtqYTQoD_WqHoR3yx45kPwhbWo_4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6" y="2409733"/>
            <a:ext cx="4714875" cy="2507456"/>
          </a:xfrm>
          <a:prstGeom prst="rect">
            <a:avLst/>
          </a:prstGeom>
          <a:noFill/>
        </p:spPr>
      </p:pic>
      <p:pic>
        <p:nvPicPr>
          <p:cNvPr id="9220" name="Picture 4" descr="http://itc.ua/wp-content/uploads/2013/08/Change-3-prob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939" y="2787774"/>
            <a:ext cx="4047385" cy="163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Наземные роботы с воздуха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Навигация, координация и управление наземными роботами с воздуха в рамках «Умного города»:</a:t>
            </a: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bankpatentov.ru/node/381947</a:t>
            </a:r>
            <a:endParaRPr lang="ru-RU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41780"/>
            <a:ext cx="1778590" cy="165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Внутрикомнатный робот – с потолка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Навигация, координация и управление наземными </a:t>
            </a:r>
            <a:r>
              <a:rPr lang="ru-RU" dirty="0" smtClean="0"/>
              <a:t>внутрикомнатными роботами </a:t>
            </a:r>
            <a:r>
              <a:rPr lang="ru-RU" dirty="0"/>
              <a:t>с воздуха в рамках «</a:t>
            </a:r>
            <a:r>
              <a:rPr lang="ru-RU" dirty="0" smtClean="0"/>
              <a:t>Умный дом»:</a:t>
            </a:r>
            <a:endParaRPr lang="en-US" dirty="0"/>
          </a:p>
        </p:txBody>
      </p:sp>
      <p:sp>
        <p:nvSpPr>
          <p:cNvPr id="7170" name="AutoShape 2" descr="data:image/jpeg;base64,/9j/4AAQSkZJRgABAQAAAQABAAD/2wCEAAkGBhQSEBQUEhQUFRUUFRUVFhUVFxgVGBcUFBQVFRQWFBQXHSYeFxkjHBQUHy8gJCcpLCwsFR4xNTAqNSYrLCkBCQoKDgwOGg8PGikkHyQsLCwsLSwsLCwqKSwsLCksLCwsLCwqLCwsLCwpLC0sLCwsLy0pLCwpLC0tKS0sLywpLP/AABEIAMIBAwMBIgACEQEDEQH/xAAcAAEAAQUBAQAAAAAAAAAAAAAABgIDBAUHAQj/xABIEAABAwIBCAYGBwYFAwUAAAABAAIDBBEhBQYHEjFBUWETInGBkaEyQlJykrEjYoKissHRFDNDU5PwRGNzwuEVFvEXZIPD4//EABoBAQADAQEBAAAAAAAAAAAAAAABAgMEBQb/xAAyEQACAQIEAggFBAMAAAAAAAAAAQIDEQQSITFBUQUTImGBkaHwFTJxsdEUI0LhQ8Hx/9oADAMBAAIRAxEAPwDuKIiAIiIAiIgCIiAIiIAiIgCIiAIiIAiIgCIiAIiIAiIgCIiAIiIAiIgCIiAIiIAiIgCIiAIiIAiIgCKmSUNBLiABiSTYAcydiiWWNKVFBcNeZ3DdCA4f1CQzwJS5KTexL0XG8raZah9xBHHCOJ+lf52aPAqOyZYyhWkjpKiW+0NJazvayzB3qmdGyoTe53mty3BD+9mijPB8jWnwJWlqdJeT2f4gO9xj3+bW281yyj0c1LsXuji79Z3g3DzW4ptGcQ/eSyP90Bg/MqbvkMkFvIk0+mSjHosnf2MaPxPB8lgS6bYvVppD2vY35XVmLMSkb/C1vee8/nZZTM2aZuyCLvaD81NpEXpd5iO04t3Up75gP/rVI04/+1H9b/8ANbIZHhGyKL4G/ovHZKh/lRfA39EsyL0+TMJunBm+ld3Sg/NgWZT6aqY+lDO3s6N3zcFZkyBTnbBEfsN/ILDmzOpXfwWj3S5vyKWkL0+8k9NpUoXbXyM96Nx82ay2tLnpRSejVQ34OeGH4X2K5lUaPYD6DpGd4cPAj81qKvR7KP3crHcnAtP5hRryCjB7SO9xShwu0gg7CDceIVa+bDQVdI7W1ZY7evE4jv1oytxk3SjWRW+n1wPVmYH/AHhZ/wB5MwdKS2O9ouZZH02RusKmBzPrxHXHaWOsR3FynWSM5KaqF4JmP+qDZw7WGzh4Kboo4tGzREUlQiIgCIiAIiIAiIgCIiAIigueOlKKkJjgtNMMDj1GH6xHpHkPEJexKTeiJhlHKcUEZkme2Ng9ZxtjwHE8hiub5xaZrXbRR3/zZgQPsxA3P2iOxc3yzl+eqk6SeQvduGxrRwa0YAKxQ0L5nhkbS5ztgHn2DmVm58jsp4bjIyssZwz1Tr1Er5N4DjZg92MWaPBZ2RMzaiqs4DUjPrvuAR9Vu13dhzU1za0fRwWfPaWXbY4sYeQPpHme4b1LrKVC+5Eq8YaQRFsk6PqaGxeDM7i/0b8mDDxupJHCAA1osBsAHyAUay/pBgp7tj+mkGFmmzGn6z9/Y3xC59lnPCpqbh8haw/w4+ozvAxd9olTmjHYiNGrV1l78DqWUs5qWDCWZgcPUbeR3e1l7d9lG63SnC3CKGSTm9zYx4DWPyXNrKkqjmzojhILfUmVRpSqT6EcDPsuefFzreS18ukSuOyYN9yKJvyZdRxeFVzM1VGC4I3bs+q4/wCLm7nW+QQZ9V4/xc3e6/zWishS7J6uPJEkj0jVw2z63vxxO+bFnQaUqgenFTv+w5h8Y3AeSharhh1iBe3M7hxU5mUdKHFI6PR6UKd2E0EsfON7ZR8Lw0+ZUgyfl+lnNoaiMuOxkl4X9wksHHsJXGqiFoJFzcbvSB7HD9FYurZ2jJ4aEttDvU1OWmzgQeeC0mVM1oJ/TYA72mdV3lge9c8yLnnVUthHIXM/lSfSRnsafR7WkFTzIefdPU2bJanlOwON4nH6shxYeTsOaspJ7nPKjUp6oieWMxZoruhPSt4bHj7O/uWghqtU72uaduIIPK2whdqlhINiLHgVoM4M1IqkEkakm6QDHscPWHmjhyIjWT0l5mnyFpYqqcAPcKhnsyEh9uUoF/iDl03NfSPSVpDGuMUx/gy2a4nf0br6sncb8QF8+5VyXJTSFkosdoO5w4tO8LGEv99mxVTsXnST1R9aIuH5laW5actiqy6aHYHnGWMcz/Fb29bmdi7Rk/KEc8bZIntex4u1zTcH9DyV07nM4tbmQiIpKhERAEREAXjnAC5wAxJPBerk+lbP4gmkp3f6rh+EH+/kobsWjFydkWNIWk8vLqejdZuIfKNruLWHcOe9czVDQsiKNYylc9ajQSL1Bk580jY4wXOcbAD8zuG0k7gCux5s5sx0cdhZ0jvTktieQ4NHDvK02jfIAZEahw68l2s5Rg2JHvEeDRxUzstIRtqzjxVa7yR2XqWp52saXPIa1ouScAAOK5dnZny+oJjhJZDiDudIPrcG/V8eAydIOchlkMEZ+jYevb1njd2D59ihuqqznwR1YTCpLPLwLeqqS1XdVeaqyPQylrVXhYruqhCm5GUs6ipLFfsrtPQSSBxYx7w22sWtLrXwF7cUKuNtzBLVSQsgtVJYlyMpYXiulqoLVJXKWyqSqyFTZCuU8Xl0XiEWJlmjn46HVhqSXwbGu2vh93e5n1d27gekkAgEEEEAhwNwQcQQd4K4Iug6Nc4SQaV5vYF8JO62L2dnrDvWsJcDhxNBWzxJLl7ITKqIsfgdrXWxa7iOXEb1x+vonwyujeLOYbH8iOIIxHau6kKCaTMkAsZUNGLT0b+bTiwnsNx9oK01xMcPOzyvY5+16lGZOfUuT5btJdC4/SRE4H6zeD+e/eoldeh6yTOmpTTPrHJGV46mFs0Lg5jxcHeDvBG4hZi+etGWe7qOoEbyTDKbOHB25w5/PvX0HHIHAEEEEAgjYQcQQtU7nnyjldipERSVCIiAjmfmcoo6R7/XIIb2nD5kDvvuXzm+Yvc57jdziST24qe6ZMsmWoZED1RrOtyaSxvn0h7woCwLGb4Hp4Sl2c3MvRMWfTw3wG04DtOAWNAxbOjOq9p3Nc1x7A4E/JZHqxjaLaO3U1KI2Njbg1jQwdjQGj5LFy3W9DTyyewxxHbbDzWwdtPatJnlCXUNQBt1CfhsfyXYfLrV6nHH3JJOJJuTzO1eFivaqai4j65QLGovNRZGoqXgAEnADaSgyFgsXhYrMmVogdpPMAkIzKsJw12j3rt/EApszJVKTdsy8y4WrPoMtzQt1Y3ADW1xdrXEPw6zSRgcB2EA7VjWuL7uO7uK8LEu0aSpxkrNXN5kyqhqXRQ1LhHGxrj0jjrPfIdzpSLsZibNGFxtJN1m5zZGoY4CYnhsgwY1snSa2y1xc4HHHC3dYxMtVstVs+hzSw3aTjJpciyQqCFeLVQ5qg1cSwQqSFcc1UEKSjiWyFSQrpVBQo4ltZ2QawxVULx6sjPAkA+RKwyFmZDozLVQsHrSM8AdZx8AVZbmNVJQdzuBC0meMIdQ1F90et3tIcPkt4VHc+qoMoJr7XhrB2ucL+Qce5dD2PEp6yVuZx5youvXFUlcx7EkVtevoTRPnL+0UojceswXHZezh3Ox7Hjgvna66PobymWVFt3SNHdKCw+bWHuWkGcWIhpc76iItDiCs1curG93stcfAEq8sXKo+gk9x3yQHzrn64mvcD6sUQ8W6x83FaaFqkWkem1a0O3SRMPw6zD+EeKj9Ouae7PocJFOnH6GdAxZ8TFjU7VnRtWTZ6cInV82Mp9PSxuJ6zRqP99gAJ7xZ32lsZog5pacQQQewrm2auXP2aXrX6N9g8cLei8DiLntBPJdLa4EAgggi4IxBB2EFdlOeZHy+NwzoVLcHt77jjOVMmGCd8TvUOHNhvqOHdh2tKxtRdRzszXFUwObZs0YOo47CDtY+3qm23cQDxB5blGboNYSgte02LD6V+XEfWGBGN1hUg09D2cHi4Tp9t2a3/JRK8NBLiABvKjuUsoGU2GDdw4nif0Vb6p00g1raoudXGwABJOBBJsOIvswVyWUR3awAXG51zbg5wxJ5Cw5K8YZd9zixOLliLxp6RW75+/+ltuTbtJAeDY9V7HG/uvaMT2tCwn0L7gFjrk2ALTieAuMVckqXceG4btm5XabKbmnHEEWIGFwdtwMHDkQVrd8jzssH2c3mtPRs10bSzFjnMP1TbxGwrY0uW3DCUXHttFj3s2Hut2FX6+hYA2S1mlxY9rCNttZpbcYXF8OLTawIA1lQGj0XXFt41SORFz5KLRkrl41a2Hk4p2tw4EhjlDxdpBHEfLkeRxQtWuzfoHYyHBrhYD2sRZx5cO3ht3BjXNKydkfSUJSqU1OStcxi1UOasktVpzVBdxMdzVbc1X3BUOapM3ExnBUELIc1WXBTczcS0Qp9ozzeNzVvFgQWQg7wfTk7D6I5XO9a7NHMV1SRLOCyn2hpuHTfm2PntO7DFdUZGGgAAAAAADAADAADcFvCPFnj4vEJ9iPiUuC5fpKy4JJWwMN2xXL7bDIcLfZGHa4qU5653ClYY4zedww39GD6zufAd+zbyOV9ySTcnEk7yd5KVJcCMJQb/cfgWnFUFVFUlZHe0eKZaNLiaQ8BEe/XJHyUMK6LozoPoi/+bMxg7GkD5vd4K8NzjxOkGfQKIi1PMCwMvVGpSzv9iGV3wxuP5LPWHlaNr4JGOcGh8b2XJA9Jpbv7UBx/SJk/pqWKoZj0dr/AOnLbHucG/EVAKZdKzPrWz0gglx6hY5p3t9B47iL/aCgeV8kOpah0TrkDFjvaYfRd+R5grGrHie10bWTXVvwMimWfEtdTOWxhXKz34GSxqkOb2cjoOo+7or7N7b728uXyO3RxhYuVspCFmFi93ot+bjyHmcONkHLN2SMTClKk+t297d5PM6M/YaWEOYWyyPF42A/ek3tA4bTsG8jjWUa2esnL5C6SR24Amw3NYwbGjgFsMh5OZK6eaoc7oqeMzzattd93arGNO4vdhfcAeSyIM4KuVhEJFFCfQjp/o8Nxe8deU83FeifEStd5djWMzcqmdZ1NUapBB+hkHVcCDiW879y1zqJ2JALg3aWgnV9/wBg4b+G9SRhr2i7MoVAPDpXnycbLZ5u101dOKOuOtI9j/2esZ1JmSMaX6sj22LmENNw7u5CCAeCzqXJLnN13DUZ7T7saftHb2NueSqOWZyP38v9R/zusGoqD6TySeLjc+JRkxdnexm5YrmFjWsPVaXOd1S27yGgutubYWA24Em2tYW8h5GMxEkg+jHotPrnifq/PsVeSs1pp3B80UjIRYgOa5uvvFrj0ealuqBhgAMLXAtbcuerPKssT2uj8KqsuuqtPu5/X36GO5itOYspzm8W+IWO+dg9dvxN/VcyPoZWLDmK05izYqdz/QY9/uMe/wDCCthDmlUv2QvHvarPESOafJXUW+BzVK9KHzSXmR1zFR0ZJsASeAxU7o9HTzYyvY3kNaQ+WoB4uW+ocy6ePa3pD/mWLb/6bQGHtIJ5rVUpcTzKvSVKPyXfocxybm/NUG0TC4bC7Ywe9IcL8hd3JTjIGjqKIh85E0gxDbfRNO6zTi8ji7Dg0KXuLWtubNa0bTYNA7dgCjWV8/6eIERkzO4Mwb3vOHwgrVRjDc8+VeviezBad3+2SJ2GJ7f/ACoRnRpCawGOlIc/YZdrW+57Z57O1RTL+ds9Tg92qz+Wy4b373d58FH3uVJVb7HVQ6Oy9qr5HlRMXOLnEkuJJJNySdpJ3rGerjlQQsz0HEtlUlXCE1UM3E8paV0j2sYLueQ0Dmfy/RdmyFRthkoqZv8AMZ2kROa97j2nHvUZzHzb6Jv7RMNVxadUOw1I7XLjwJHgO1brRfWGuyxNOAeip4S2PlrO1WnkXdd3dyXRBWVzxMVVU5ZVsjtCIiscgUCzg0WCqqny9OWMfZxbq65DvWsScAdveVPUVZQUty8Jyg7xOEVOSn5Nr3wBxIsJoXOw1muADwbcwQewrdZQoo8oU4x1XDFjjtjfYXY7i04eRClGlHNl1RTCeEfT0pMjfrMt9IzngL9xG9ckzcyu+FzntOsxzsWO4b2E8Qb2PPgrWVrERm4yzLcx30z4ZDHI0te04g+RB3g7is+nepnPRwV8IdfEYNeLa8R9l43t5HA7QRtUTr8jy0rrSC7T6MjcWO7DuPI4/NctSm46o+mwWOjW7MtJff6Fc1YI2F7tgHedwA5kkDvUVnqXSPL37T4AbmjkP+d6kUsTZWFrsQbbDbYbgg8bhaioyDLHiz6VvAWDx3bHd1jySi4rfcp0pSr1EsivFct7mFm3lkQPqOmaZIJ43RzsB1XdHe7HRuOAe0gEXw2g7bqS0X7NKAYauB19gke2nkGAwfHMQAfcc4cFA8qyFrHMAOLrnAgtG0h7Ti3HitBddZ81bmdhmyexp69TStvxqIj91ri49wKxcpZV/ZAW0l5KiZpY2ctLGQseLPdC13Xc/VuNdwbYXsMbqAZBzenne0xssAQdd3VYLc9/YLldSo837Nu9+sQ3ryO6oDW4kAeowWv3XJ2WAhQyfqgNAJ2NAAuSdgAG8lT7M3MqljLZqqRkk21sZBEcR+0LSP8ArbOA3rY5EzWv9M5pFx9G1wsWsPrOG57uB9EWG3WvtX5G5LnnVaeiPYw2ApTherJp9xv4qyM+jIzuc39VWWh3A+aismSOSx35J5Kv6h8jb4TTfy1PT+yXGjZ7DfhH6L0Ma3g3wCg8uTisOWi5J+p7iV0Kn/k9P7J9NlGJvpSxjte39Vgz5z0zNszT7t3fhBUDlp7LElYo/UPkbR6Fp/yk/t+SZVekCFvoMkeedmDxxPktDX6Qp3YRtZHztru8XYeSj8xWHK5VdWTOuHRmHhrlv9fdi5lHKkkxvLI9/vEkDsGwdy1sjlckKx3FVOvIoqyRbeVZcVeLVT0asZuJYsmqsjolkUOSZJnhsbS4nhu5k7AO1TczlFJXZrixTfM/McuLZZ28CyMjwc8fJvjwMgzZ0fMhHTTlpc3razsGR2xuL7SPaOzzUez30hB4dBRkiPEPl2F/EM3hvPaeQ27whbVng4vGqXYpbc/wWc/s7A69NA67QfpXg+kfYB3gHad5w436ZoUzbNNk4SPFpKp3Sm+0R7Ih4Xd/8i4zmJms6vrY4bHUvrSHhE22t44NHNwX1JHGGtDWgAAAADYAMAAtDyipERAEREAXEdJOZjqOc1MDbwSnrsHqP4DhvI7xwXblaq6VsrHMkaHMcCHNOwgoD5socsvhe2SF9r3vwcPZc3f2blP8jZ3QVLejkDWPdg6KTGN/uOOw8j3cVG8/dH0lFKZIbuhccCfwvtsdwO+3aFDhOHYbDvadv/I5qSDqGUMywTeldY74ZDb4JD8nfEtDJrxP1JWOjf7LxYnm3c4cwSFqMlZ6zwANceljHqvJuPdftHmFMcn58wVDNSQBzd8czQR3ON2381jKipbHq4fpSrS0l2l6+Zqquigljb0mq9x1uqQQ5gGwiTaL8itZ/wBpNB1oXNB9mVgeO54s4dp1lLX5vUsuMMroHHY1/wBJH3XIeB9o9ixZs26uLERiVvtQOD/uGz/AFZZakNj0lXwWKX7m/fo/NGoZ08fpwucPaiIlHw4P8Glb/IERqHDpGPbC0hxEjSwyvBBY3UcA7owesbgXIaMRrLWMyoGu1XXa72Hgsd8DrHyWzhynZQ60tmPhVK+aDuidMnaq9dqh7Mrc1V/1g8VXrA8FLgSaXVWFUOatFJlnmsSbLKq5G1PDSRs6iRq1VVMFhTZTvvWvnr1mz0qdJoyaidayomVmasWHLUIdKiVyyrEkevHyK3YqwylDl4I1nUmSpJT1GOd2AnzUiydo6qH21g2Mc8T8IV0m9kctatRpfPJIiHQrKoslSSu1Y2OceQv4ncuq5J0UxixfrP8Ae6rfhGJWfX5fydk8FrpGuc3+FCA434G2APvELaNFvc8et0vTjpSV/rovz9iH5C0XveQZj9hn+5+wdyk2UayhyTHqyFuva4gjxe7m7h2uI5KFZy6YaiUFlM0U0ey7cZCPf2N+yL81zuecuJLiSSbkk3JJ3knElbxgo7HhV8VVrvtvw4Eizwz/AJ646p+jhB6sLDhyLz658uAUZjiLj/fkvWQ8f77V2PRRo2N2VlU2wFnQRkY32iV43fVHfwVjmJVouzL/AGGl1pG2nms5/FjR6Efde55k8ApqiKCQiIgCIiAIiIC1U0zZGFj2hzXCxaRcELkGfWiYtvLTAuZidUemzwxI5jHjxXZEQHyXUQvjNnAnnv8A0PkrFRUHUBY49W9w02cL+tbju7gOC+jM69HEFWC5lopTjrAdVx+s3jzHmuL5z5iz0j/pIy0X6sjcWHseNnYbHkpBpqbK08bGkPsR1XNBDm32ggbBcXvZbrJ2kWaPbftabfdP6qMTxSDC9wL4WA27fRHIbisUycQR5/JCDq9NpVZI3VnEcjfZlaCPBwLVnQ5RybML9D0Z4wSOjHwsdqeS4zrX2IHkYjA8lDSe5eM5Q1i2vodsbkqld+7rJWcpGxyeYa0+a9dms4/u6ynd7zHs+T3LjceV5m7JH95v81mw511DfXB7Wj8rKjpQfA649IYmO039/udQkzPq/VfTO7JXj5xLFkzPrvYiPZMz87KCsz9naLnUsPeH+5ZVNpLmIuGtPe4KvUwN10tiVxXkSh2Zlcf4bP60f6qj/sOtO0RDtlH5ArUM0ozD+Ez4nforn/qtPuii79Y/mE6iBf4zie7yNq3RvUn0pIG/ae75MWbT6LCfTn+CMnzJHyUcOlmr9VsDfsOPzcsao0p5Qdsn1PcYweZaSp6mHIpLpfFP+VvBfg6JRaJ4fW6V/aQweAC27M0qKlF5P2eK2+Rwv98rhtVnnWy3ElVORw6RwHg0gLXmUnEkk8TifEq6hFbI5KmMr1Pmm/M+gJs8cmQNv0weNg1BZpI3Bxs0nkCo/lfTGY7CmpmAOF2yPeHgi5FwI8NoPrblzHKmQ+mcXh5a1n7rqOcx0dxqAPHVabYnWIxvexuq/wBie5jGRtc5rNYl+xms/VvaR1m2AY0Xvib2wsrHKbPLefdZVXEs79U+ozqM7C1tr991HJHrKlpWsHWkBPCPrffdYeActc6S+xAeOP8Af/Cqp6cucGtaXOcQAALkk7AAPkFIc1dH9VXuHRs1Y98z7hg7DteeQvzsu4Zn6PKbJ7Q5o6Sa3WmeBccQweoPPiSouTYiejzRH0ZbUVzQX4OZAcQ3g6XcXfV2DffYOroiAIiIAiIgCIiAIiIAiIgComha9pa9oc04FrgCCOBBwKrRAQHOHQ/TT3dATA/gOsw/ZJu3uNuS5zl3RPWwXIjEzR60XW+7YO8l9CIgPkWrySWkhzXNI3EYjxxCxXUZ3H++9fXNfkmGcWmijkH12h3gTsUVyjoioJb2Y+I/5b8PB+sgPm00zlT0Z4LtmUNAu+Cp7pGW+80/ko/V6FK9nodFJ7slvxgKbg51RVb4nh7RiL+k1rwQQWkFrrgggnaN6sRR2FrHw/RTap0YZSZtpnn3Sx/4XFYEuZVc3bSVH9J5+QS4I61p4HwKrDD7LvBbd2blUNtPN/Sk/RGZtVZ2U057IpP0S5BrG07z6h79UfMqsUDzt1B7zx8hdbmLMivdspKjvicPMhbCn0XZTfspnN958bPm66AjAyaL3dK3sa1zvM2CyGMhbtEj+1wYPBoJ81M6TQlXv9Mwx+9IXfgaVIKDQGMDPVdojj/3OP5JcHMf+rBn7qONh4hoc7433PgtfVZWkebvLjzcSfMr6CoNDeT4x1mSSm218hFuYDNULHrtCdA8Ot097HVHSkgG2G0X281FyThVJTOme1jA6R7jZrWAucTwAXWcg6Gnsia+QxCY49G4F4ZwBcDYu44W4X2rN0GzQfs8kYjY2ojcdd9uu+Nxwu44mxuLbB1eK6gqaVIl9acjmtXm5lZosyXWAwAZMRhwAeAAtDWZGymL68UzuesX/hJXaEWMsMnxZ0RxUlwRocx5JnUUfT31wXjrbdVryG337BvW+RFvFZUkc0pZm2ERFYqEREAREQBERAEREAREQBERAEREAREQBERAEREAREQBERAEREB8+/8AU35Ly1O5o6rZpLs2B0UjtbV5YEW5hq7xkzKUdREyWJwcx4uCPMEbiNhHJc6z30YT1lc6aJ0TWuDb67nA3DQDgGngFI8x80ZqEEPma5rhjG0HV1/aDjsNtuGPcuSnnjNq2h1VMkoJ31JYiIus5QiIgCIiAIiIA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hQSEBQUEhQUFRUUFRUVFhUVFxgVGBcUFBQVFRQWFBQXHSYeFxkjHBQUHy8gJCcpLCwsFR4xNTAqNSYrLCkBCQoKDgwOGg8PGikkHyQsLCwsLSwsLCwqKSwsLCksLCwsLCwqLCwsLCwpLC0sLCwsLy0pLCwpLC0tKS0sLywpLP/AABEIAMIBAwMBIgACEQEDEQH/xAAcAAEAAQUBAQAAAAAAAAAAAAAABgIDBAUHAQj/xABIEAABAwIBCAYGBwYFAwUAAAABAAIDBBEhBQYHEjFBUWETInGBkaEyQlJykrEjYoKissHRFDNDU5PwRGNzwuEVFvEXZIPD4//EABoBAQADAQEBAAAAAAAAAAAAAAABAgMEBQb/xAAyEQACAQIEAggFBAMAAAAAAAAAAQIDEQQSITFBUQUTImGBkaHwFTJxsdEUI0LhQ8Hx/9oADAMBAAIRAxEAPwDuKIiAIiIAiIgCIiAIiIAiIgCIiAIiIAiIgCIiAIiIAiIgCIiAIiIAiIgCIiAIiIAiIgCIiAIiIAiIgCKmSUNBLiABiSTYAcydiiWWNKVFBcNeZ3DdCA4f1CQzwJS5KTexL0XG8raZah9xBHHCOJ+lf52aPAqOyZYyhWkjpKiW+0NJazvayzB3qmdGyoTe53mty3BD+9mijPB8jWnwJWlqdJeT2f4gO9xj3+bW281yyj0c1LsXuji79Z3g3DzW4ptGcQ/eSyP90Bg/MqbvkMkFvIk0+mSjHosnf2MaPxPB8lgS6bYvVppD2vY35XVmLMSkb/C1vee8/nZZTM2aZuyCLvaD81NpEXpd5iO04t3Up75gP/rVI04/+1H9b/8ANbIZHhGyKL4G/ovHZKh/lRfA39EsyL0+TMJunBm+ld3Sg/NgWZT6aqY+lDO3s6N3zcFZkyBTnbBEfsN/ILDmzOpXfwWj3S5vyKWkL0+8k9NpUoXbXyM96Nx82ay2tLnpRSejVQ34OeGH4X2K5lUaPYD6DpGd4cPAj81qKvR7KP3crHcnAtP5hRryCjB7SO9xShwu0gg7CDceIVa+bDQVdI7W1ZY7evE4jv1oytxk3SjWRW+n1wPVmYH/AHhZ/wB5MwdKS2O9ouZZH02RusKmBzPrxHXHaWOsR3FynWSM5KaqF4JmP+qDZw7WGzh4Kboo4tGzREUlQiIgCIiAIiIAiIgCIiAIigueOlKKkJjgtNMMDj1GH6xHpHkPEJexKTeiJhlHKcUEZkme2Ng9ZxtjwHE8hiub5xaZrXbRR3/zZgQPsxA3P2iOxc3yzl+eqk6SeQvduGxrRwa0YAKxQ0L5nhkbS5ztgHn2DmVm58jsp4bjIyssZwz1Tr1Er5N4DjZg92MWaPBZ2RMzaiqs4DUjPrvuAR9Vu13dhzU1za0fRwWfPaWXbY4sYeQPpHme4b1LrKVC+5Eq8YaQRFsk6PqaGxeDM7i/0b8mDDxupJHCAA1osBsAHyAUay/pBgp7tj+mkGFmmzGn6z9/Y3xC59lnPCpqbh8haw/w4+ozvAxd9olTmjHYiNGrV1l78DqWUs5qWDCWZgcPUbeR3e1l7d9lG63SnC3CKGSTm9zYx4DWPyXNrKkqjmzojhILfUmVRpSqT6EcDPsuefFzreS18ukSuOyYN9yKJvyZdRxeFVzM1VGC4I3bs+q4/wCLm7nW+QQZ9V4/xc3e6/zWishS7J6uPJEkj0jVw2z63vxxO+bFnQaUqgenFTv+w5h8Y3AeSharhh1iBe3M7hxU5mUdKHFI6PR6UKd2E0EsfON7ZR8Lw0+ZUgyfl+lnNoaiMuOxkl4X9wksHHsJXGqiFoJFzcbvSB7HD9FYurZ2jJ4aEttDvU1OWmzgQeeC0mVM1oJ/TYA72mdV3lge9c8yLnnVUthHIXM/lSfSRnsafR7WkFTzIefdPU2bJanlOwON4nH6shxYeTsOaspJ7nPKjUp6oieWMxZoruhPSt4bHj7O/uWghqtU72uaduIIPK2whdqlhINiLHgVoM4M1IqkEkakm6QDHscPWHmjhyIjWT0l5mnyFpYqqcAPcKhnsyEh9uUoF/iDl03NfSPSVpDGuMUx/gy2a4nf0br6sncb8QF8+5VyXJTSFkosdoO5w4tO8LGEv99mxVTsXnST1R9aIuH5laW5actiqy6aHYHnGWMcz/Fb29bmdi7Rk/KEc8bZIntex4u1zTcH9DyV07nM4tbmQiIpKhERAEREAXjnAC5wAxJPBerk+lbP4gmkp3f6rh+EH+/kobsWjFydkWNIWk8vLqejdZuIfKNruLWHcOe9czVDQsiKNYylc9ajQSL1Bk580jY4wXOcbAD8zuG0k7gCux5s5sx0cdhZ0jvTktieQ4NHDvK02jfIAZEahw68l2s5Rg2JHvEeDRxUzstIRtqzjxVa7yR2XqWp52saXPIa1ouScAAOK5dnZny+oJjhJZDiDudIPrcG/V8eAydIOchlkMEZ+jYevb1njd2D59ihuqqznwR1YTCpLPLwLeqqS1XdVeaqyPQylrVXhYruqhCm5GUs6ipLFfsrtPQSSBxYx7w22sWtLrXwF7cUKuNtzBLVSQsgtVJYlyMpYXiulqoLVJXKWyqSqyFTZCuU8Xl0XiEWJlmjn46HVhqSXwbGu2vh93e5n1d27gekkAgEEEEAhwNwQcQQd4K4Iug6Nc4SQaV5vYF8JO62L2dnrDvWsJcDhxNBWzxJLl7ITKqIsfgdrXWxa7iOXEb1x+vonwyujeLOYbH8iOIIxHau6kKCaTMkAsZUNGLT0b+bTiwnsNx9oK01xMcPOzyvY5+16lGZOfUuT5btJdC4/SRE4H6zeD+e/eoldeh6yTOmpTTPrHJGV46mFs0Lg5jxcHeDvBG4hZi+etGWe7qOoEbyTDKbOHB25w5/PvX0HHIHAEEEEAgjYQcQQtU7nnyjldipERSVCIiAjmfmcoo6R7/XIIb2nD5kDvvuXzm+Yvc57jdziST24qe6ZMsmWoZED1RrOtyaSxvn0h7woCwLGb4Hp4Sl2c3MvRMWfTw3wG04DtOAWNAxbOjOq9p3Nc1x7A4E/JZHqxjaLaO3U1KI2Njbg1jQwdjQGj5LFy3W9DTyyewxxHbbDzWwdtPatJnlCXUNQBt1CfhsfyXYfLrV6nHH3JJOJJuTzO1eFivaqai4j65QLGovNRZGoqXgAEnADaSgyFgsXhYrMmVogdpPMAkIzKsJw12j3rt/EApszJVKTdsy8y4WrPoMtzQt1Y3ADW1xdrXEPw6zSRgcB2EA7VjWuL7uO7uK8LEu0aSpxkrNXN5kyqhqXRQ1LhHGxrj0jjrPfIdzpSLsZibNGFxtJN1m5zZGoY4CYnhsgwY1snSa2y1xc4HHHC3dYxMtVstVs+hzSw3aTjJpciyQqCFeLVQ5qg1cSwQqSFcc1UEKSjiWyFSQrpVBQo4ltZ2QawxVULx6sjPAkA+RKwyFmZDozLVQsHrSM8AdZx8AVZbmNVJQdzuBC0meMIdQ1F90et3tIcPkt4VHc+qoMoJr7XhrB2ucL+Qce5dD2PEp6yVuZx5youvXFUlcx7EkVtevoTRPnL+0UojceswXHZezh3Ox7Hjgvna66PobymWVFt3SNHdKCw+bWHuWkGcWIhpc76iItDiCs1curG93stcfAEq8sXKo+gk9x3yQHzrn64mvcD6sUQ8W6x83FaaFqkWkem1a0O3SRMPw6zD+EeKj9Ouae7PocJFOnH6GdAxZ8TFjU7VnRtWTZ6cInV82Mp9PSxuJ6zRqP99gAJ7xZ32lsZog5pacQQQewrm2auXP2aXrX6N9g8cLei8DiLntBPJdLa4EAgggi4IxBB2EFdlOeZHy+NwzoVLcHt77jjOVMmGCd8TvUOHNhvqOHdh2tKxtRdRzszXFUwObZs0YOo47CDtY+3qm23cQDxB5blGboNYSgte02LD6V+XEfWGBGN1hUg09D2cHi4Tp9t2a3/JRK8NBLiABvKjuUsoGU2GDdw4nif0Vb6p00g1raoudXGwABJOBBJsOIvswVyWUR3awAXG51zbg5wxJ5Cw5K8YZd9zixOLliLxp6RW75+/+ltuTbtJAeDY9V7HG/uvaMT2tCwn0L7gFjrk2ALTieAuMVckqXceG4btm5XabKbmnHEEWIGFwdtwMHDkQVrd8jzssH2c3mtPRs10bSzFjnMP1TbxGwrY0uW3DCUXHttFj3s2Hut2FX6+hYA2S1mlxY9rCNttZpbcYXF8OLTawIA1lQGj0XXFt41SORFz5KLRkrl41a2Hk4p2tw4EhjlDxdpBHEfLkeRxQtWuzfoHYyHBrhYD2sRZx5cO3ht3BjXNKydkfSUJSqU1OStcxi1UOasktVpzVBdxMdzVbc1X3BUOapM3ExnBUELIc1WXBTczcS0Qp9ozzeNzVvFgQWQg7wfTk7D6I5XO9a7NHMV1SRLOCyn2hpuHTfm2PntO7DFdUZGGgAAAAAADAADAADcFvCPFnj4vEJ9iPiUuC5fpKy4JJWwMN2xXL7bDIcLfZGHa4qU5653ClYY4zedww39GD6zufAd+zbyOV9ySTcnEk7yd5KVJcCMJQb/cfgWnFUFVFUlZHe0eKZaNLiaQ8BEe/XJHyUMK6LozoPoi/+bMxg7GkD5vd4K8NzjxOkGfQKIi1PMCwMvVGpSzv9iGV3wxuP5LPWHlaNr4JGOcGh8b2XJA9Jpbv7UBx/SJk/pqWKoZj0dr/AOnLbHucG/EVAKZdKzPrWz0gglx6hY5p3t9B47iL/aCgeV8kOpah0TrkDFjvaYfRd+R5grGrHie10bWTXVvwMimWfEtdTOWxhXKz34GSxqkOb2cjoOo+7or7N7b728uXyO3RxhYuVspCFmFi93ot+bjyHmcONkHLN2SMTClKk+t297d5PM6M/YaWEOYWyyPF42A/ek3tA4bTsG8jjWUa2esnL5C6SR24Amw3NYwbGjgFsMh5OZK6eaoc7oqeMzzattd93arGNO4vdhfcAeSyIM4KuVhEJFFCfQjp/o8Nxe8deU83FeifEStd5djWMzcqmdZ1NUapBB+hkHVcCDiW879y1zqJ2JALg3aWgnV9/wBg4b+G9SRhr2i7MoVAPDpXnycbLZ5u101dOKOuOtI9j/2esZ1JmSMaX6sj22LmENNw7u5CCAeCzqXJLnN13DUZ7T7saftHb2NueSqOWZyP38v9R/zusGoqD6TySeLjc+JRkxdnexm5YrmFjWsPVaXOd1S27yGgutubYWA24Em2tYW8h5GMxEkg+jHotPrnifq/PsVeSs1pp3B80UjIRYgOa5uvvFrj0ealuqBhgAMLXAtbcuerPKssT2uj8KqsuuqtPu5/X36GO5itOYspzm8W+IWO+dg9dvxN/VcyPoZWLDmK05izYqdz/QY9/uMe/wDCCthDmlUv2QvHvarPESOafJXUW+BzVK9KHzSXmR1zFR0ZJsASeAxU7o9HTzYyvY3kNaQ+WoB4uW+ocy6ePa3pD/mWLb/6bQGHtIJ5rVUpcTzKvSVKPyXfocxybm/NUG0TC4bC7Ywe9IcL8hd3JTjIGjqKIh85E0gxDbfRNO6zTi8ji7Dg0KXuLWtubNa0bTYNA7dgCjWV8/6eIERkzO4Mwb3vOHwgrVRjDc8+VeviezBad3+2SJ2GJ7f/ACoRnRpCawGOlIc/YZdrW+57Z57O1RTL+ds9Tg92qz+Wy4b373d58FH3uVJVb7HVQ6Oy9qr5HlRMXOLnEkuJJJNySdpJ3rGerjlQQsz0HEtlUlXCE1UM3E8paV0j2sYLueQ0Dmfy/RdmyFRthkoqZv8AMZ2kROa97j2nHvUZzHzb6Jv7RMNVxadUOw1I7XLjwJHgO1brRfWGuyxNOAeip4S2PlrO1WnkXdd3dyXRBWVzxMVVU5ZVsjtCIiscgUCzg0WCqqny9OWMfZxbq65DvWsScAdveVPUVZQUty8Jyg7xOEVOSn5Nr3wBxIsJoXOw1muADwbcwQewrdZQoo8oU4x1XDFjjtjfYXY7i04eRClGlHNl1RTCeEfT0pMjfrMt9IzngL9xG9ckzcyu+FzntOsxzsWO4b2E8Qb2PPgrWVrERm4yzLcx30z4ZDHI0te04g+RB3g7is+nepnPRwV8IdfEYNeLa8R9l43t5HA7QRtUTr8jy0rrSC7T6MjcWO7DuPI4/NctSm46o+mwWOjW7MtJff6Fc1YI2F7tgHedwA5kkDvUVnqXSPL37T4AbmjkP+d6kUsTZWFrsQbbDbYbgg8bhaioyDLHiz6VvAWDx3bHd1jySi4rfcp0pSr1EsivFct7mFm3lkQPqOmaZIJ43RzsB1XdHe7HRuOAe0gEXw2g7bqS0X7NKAYauB19gke2nkGAwfHMQAfcc4cFA8qyFrHMAOLrnAgtG0h7Ti3HitBddZ81bmdhmyexp69TStvxqIj91ri49wKxcpZV/ZAW0l5KiZpY2ctLGQseLPdC13Xc/VuNdwbYXsMbqAZBzenne0xssAQdd3VYLc9/YLldSo837Nu9+sQ3ryO6oDW4kAeowWv3XJ2WAhQyfqgNAJ2NAAuSdgAG8lT7M3MqljLZqqRkk21sZBEcR+0LSP8ArbOA3rY5EzWv9M5pFx9G1wsWsPrOG57uB9EWG3WvtX5G5LnnVaeiPYw2ApTherJp9xv4qyM+jIzuc39VWWh3A+aismSOSx35J5Kv6h8jb4TTfy1PT+yXGjZ7DfhH6L0Ma3g3wCg8uTisOWi5J+p7iV0Kn/k9P7J9NlGJvpSxjte39Vgz5z0zNszT7t3fhBUDlp7LElYo/UPkbR6Fp/yk/t+SZVekCFvoMkeedmDxxPktDX6Qp3YRtZHztru8XYeSj8xWHK5VdWTOuHRmHhrlv9fdi5lHKkkxvLI9/vEkDsGwdy1sjlckKx3FVOvIoqyRbeVZcVeLVT0asZuJYsmqsjolkUOSZJnhsbS4nhu5k7AO1TczlFJXZrixTfM/McuLZZ28CyMjwc8fJvjwMgzZ0fMhHTTlpc3razsGR2xuL7SPaOzzUez30hB4dBRkiPEPl2F/EM3hvPaeQ27whbVng4vGqXYpbc/wWc/s7A69NA67QfpXg+kfYB3gHad5w436ZoUzbNNk4SPFpKp3Sm+0R7Ih4Xd/8i4zmJms6vrY4bHUvrSHhE22t44NHNwX1JHGGtDWgAAAADYAMAAtDyipERAEREAXEdJOZjqOc1MDbwSnrsHqP4DhvI7xwXblaq6VsrHMkaHMcCHNOwgoD5socsvhe2SF9r3vwcPZc3f2blP8jZ3QVLejkDWPdg6KTGN/uOOw8j3cVG8/dH0lFKZIbuhccCfwvtsdwO+3aFDhOHYbDvadv/I5qSDqGUMywTeldY74ZDb4JD8nfEtDJrxP1JWOjf7LxYnm3c4cwSFqMlZ6zwANceljHqvJuPdftHmFMcn58wVDNSQBzd8czQR3ON2381jKipbHq4fpSrS0l2l6+Zqquigljb0mq9x1uqQQ5gGwiTaL8itZ/wBpNB1oXNB9mVgeO54s4dp1lLX5vUsuMMroHHY1/wBJH3XIeB9o9ixZs26uLERiVvtQOD/uGz/AFZZakNj0lXwWKX7m/fo/NGoZ08fpwucPaiIlHw4P8Glb/IERqHDpGPbC0hxEjSwyvBBY3UcA7owesbgXIaMRrLWMyoGu1XXa72Hgsd8DrHyWzhynZQ60tmPhVK+aDuidMnaq9dqh7Mrc1V/1g8VXrA8FLgSaXVWFUOatFJlnmsSbLKq5G1PDSRs6iRq1VVMFhTZTvvWvnr1mz0qdJoyaidayomVmasWHLUIdKiVyyrEkevHyK3YqwylDl4I1nUmSpJT1GOd2AnzUiydo6qH21g2Mc8T8IV0m9kctatRpfPJIiHQrKoslSSu1Y2OceQv4ncuq5J0UxixfrP8Ae6rfhGJWfX5fydk8FrpGuc3+FCA434G2APvELaNFvc8et0vTjpSV/rovz9iH5C0XveQZj9hn+5+wdyk2UayhyTHqyFuva4gjxe7m7h2uI5KFZy6YaiUFlM0U0ey7cZCPf2N+yL81zuecuJLiSSbkk3JJ3knElbxgo7HhV8VVrvtvw4Eizwz/AJ646p+jhB6sLDhyLz658uAUZjiLj/fkvWQ8f77V2PRRo2N2VlU2wFnQRkY32iV43fVHfwVjmJVouzL/AGGl1pG2nms5/FjR6Efde55k8ApqiKCQiIgCIiAIiIC1U0zZGFj2hzXCxaRcELkGfWiYtvLTAuZidUemzwxI5jHjxXZEQHyXUQvjNnAnnv8A0PkrFRUHUBY49W9w02cL+tbju7gOC+jM69HEFWC5lopTjrAdVx+s3jzHmuL5z5iz0j/pIy0X6sjcWHseNnYbHkpBpqbK08bGkPsR1XNBDm32ggbBcXvZbrJ2kWaPbftabfdP6qMTxSDC9wL4WA27fRHIbisUycQR5/JCDq9NpVZI3VnEcjfZlaCPBwLVnQ5RybML9D0Z4wSOjHwsdqeS4zrX2IHkYjA8lDSe5eM5Q1i2vodsbkqld+7rJWcpGxyeYa0+a9dms4/u6ynd7zHs+T3LjceV5m7JH95v81mw511DfXB7Wj8rKjpQfA649IYmO039/udQkzPq/VfTO7JXj5xLFkzPrvYiPZMz87KCsz9naLnUsPeH+5ZVNpLmIuGtPe4KvUwN10tiVxXkSh2Zlcf4bP60f6qj/sOtO0RDtlH5ArUM0ozD+Ez4nforn/qtPuii79Y/mE6iBf4zie7yNq3RvUn0pIG/ae75MWbT6LCfTn+CMnzJHyUcOlmr9VsDfsOPzcsao0p5Qdsn1PcYweZaSp6mHIpLpfFP+VvBfg6JRaJ4fW6V/aQweAC27M0qKlF5P2eK2+Rwv98rhtVnnWy3ElVORw6RwHg0gLXmUnEkk8TifEq6hFbI5KmMr1Pmm/M+gJs8cmQNv0weNg1BZpI3Bxs0nkCo/lfTGY7CmpmAOF2yPeHgi5FwI8NoPrblzHKmQ+mcXh5a1n7rqOcx0dxqAPHVabYnWIxvexuq/wBie5jGRtc5rNYl+xms/VvaR1m2AY0Xvib2wsrHKbPLefdZVXEs79U+ozqM7C1tr991HJHrKlpWsHWkBPCPrffdYeActc6S+xAeOP8Af/Cqp6cucGtaXOcQAALkk7AAPkFIc1dH9VXuHRs1Y98z7hg7DteeQvzsu4Zn6PKbJ7Q5o6Sa3WmeBccQweoPPiSouTYiejzRH0ZbUVzQX4OZAcQ3g6XcXfV2DffYOroiAIiIAiIgCIiAIiIAiIgComha9pa9oc04FrgCCOBBwKrRAQHOHQ/TT3dATA/gOsw/ZJu3uNuS5zl3RPWwXIjEzR60XW+7YO8l9CIgPkWrySWkhzXNI3EYjxxCxXUZ3H++9fXNfkmGcWmijkH12h3gTsUVyjoioJb2Y+I/5b8PB+sgPm00zlT0Z4LtmUNAu+Cp7pGW+80/ko/V6FK9nodFJ7slvxgKbg51RVb4nh7RiL+k1rwQQWkFrrgggnaN6sRR2FrHw/RTap0YZSZtpnn3Sx/4XFYEuZVc3bSVH9J5+QS4I61p4HwKrDD7LvBbd2blUNtPN/Sk/RGZtVZ2U057IpP0S5BrG07z6h79UfMqsUDzt1B7zx8hdbmLMivdspKjvicPMhbCn0XZTfspnN958bPm66AjAyaL3dK3sa1zvM2CyGMhbtEj+1wYPBoJ81M6TQlXv9Mwx+9IXfgaVIKDQGMDPVdojj/3OP5JcHMf+rBn7qONh4hoc7433PgtfVZWkebvLjzcSfMr6CoNDeT4x1mSSm218hFuYDNULHrtCdA8Ot097HVHSkgG2G0X281FyThVJTOme1jA6R7jZrWAucTwAXWcg6Gnsia+QxCY49G4F4ZwBcDYu44W4X2rN0GzQfs8kYjY2ojcdd9uu+Nxwu44mxuLbB1eK6gqaVIl9acjmtXm5lZosyXWAwAZMRhwAeAAtDWZGymL68UzuesX/hJXaEWMsMnxZ0RxUlwRocx5JnUUfT31wXjrbdVryG337BvW+RFvFZUkc0pZm2ERFYqEREAREQBERAEREAREQBERAEREAREQBERAEREAREQBERAEREB8+/8AU35Ly1O5o6rZpLs2B0UjtbV5YEW5hq7xkzKUdREyWJwcx4uCPMEbiNhHJc6z30YT1lc6aJ0TWuDb67nA3DQDgGngFI8x80ZqEEPma5rhjG0HV1/aDjsNtuGPcuSnnjNq2h1VMkoJ31JYiIus5QiIgCIiAIiIA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encrypted-tbn3.gstatic.com/images?q=tbn:ANd9GcTLOQZDgcSLUUKNKlcSBDTOajf3t4ow59bJly4N7PdVOkfhaK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895786"/>
            <a:ext cx="4558885" cy="1406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/>
        </p:nvSpPr>
        <p:spPr bwMode="auto">
          <a:xfrm>
            <a:off x="123853" y="1004630"/>
            <a:ext cx="8856538" cy="31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НТК НП –Навигационно-телекоммуникационные комплексы нового поколения</a:t>
            </a:r>
          </a:p>
          <a:p>
            <a:r>
              <a:rPr lang="en-US" sz="2000" dirty="0" smtClean="0">
                <a:hlinkClick r:id="rId2"/>
              </a:rPr>
              <a:t>http://www.problem-info.ru/2011-2/1.pdf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af-ZA" dirty="0"/>
          </a:p>
        </p:txBody>
      </p:sp>
      <p:sp>
        <p:nvSpPr>
          <p:cNvPr id="5" name="Slide Number Placeholder 4"/>
          <p:cNvSpPr>
            <a:spLocks noGrp="1"/>
          </p:cNvSpPr>
          <p:nvPr/>
        </p:nvSpPr>
        <p:spPr>
          <a:xfrm>
            <a:off x="6859560" y="4586288"/>
            <a:ext cx="2160587" cy="23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8EAB38-3D2E-4D76-812F-C8CD6111461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0"/>
            <a:ext cx="5371753" cy="7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3" y="1761660"/>
            <a:ext cx="6359453" cy="322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навигатор в машине и помещении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Дополнение </a:t>
            </a:r>
            <a:r>
              <a:rPr lang="en-US" dirty="0" smtClean="0"/>
              <a:t>GPS </a:t>
            </a:r>
            <a:r>
              <a:rPr lang="ru-RU" dirty="0" smtClean="0"/>
              <a:t>навигатора </a:t>
            </a:r>
            <a:r>
              <a:rPr lang="ru-RU" dirty="0" err="1" smtClean="0"/>
              <a:t>видеонавигатором</a:t>
            </a:r>
            <a:endParaRPr lang="ru-RU" dirty="0" smtClean="0"/>
          </a:p>
          <a:p>
            <a:r>
              <a:rPr lang="ru-RU" dirty="0" smtClean="0"/>
              <a:t>Многоуровневые дорожные развязки</a:t>
            </a:r>
          </a:p>
          <a:p>
            <a:r>
              <a:rPr lang="ru-RU" dirty="0" smtClean="0"/>
              <a:t>Мосты</a:t>
            </a:r>
          </a:p>
          <a:p>
            <a:r>
              <a:rPr lang="ru-RU" dirty="0" smtClean="0"/>
              <a:t>Близкие дороги</a:t>
            </a:r>
          </a:p>
          <a:p>
            <a:r>
              <a:rPr lang="ru-RU" dirty="0" smtClean="0"/>
              <a:t>Закрытые пространства </a:t>
            </a:r>
          </a:p>
          <a:p>
            <a:pPr>
              <a:buNone/>
            </a:pPr>
            <a:r>
              <a:rPr lang="ru-RU" dirty="0" smtClean="0"/>
              <a:t>и помещения</a:t>
            </a:r>
            <a:endParaRPr lang="en-US" dirty="0"/>
          </a:p>
        </p:txBody>
      </p:sp>
      <p:pic>
        <p:nvPicPr>
          <p:cNvPr id="24578" name="Picture 2" descr="&amp;Kcy;&amp;acy;&amp;kcy; &amp;vcy;&amp;ycy;&amp;bcy;&amp;rcy;&amp;acy;&amp;tcy;&amp;softcy; &amp;ncy;&amp;acy;&amp;vcy;&amp;icy;&amp;gcy;&amp;acy;&amp;tcy;&amp;ocy;&amp;rcy; &amp;dcy;&amp;lcy;&amp;yacy; &amp;acy;&amp;vcy;&amp;tcy;&amp;ocy;&amp;mcy;&amp;ocy;&amp;bcy;&amp;icy;&amp;lcy;&amp;yacy;, GPS &amp;ncy;&amp;acy;&amp;vcy;&amp;icy;&amp;gcy;&amp;acy;&amp;tcy;&amp;ocy;&amp;rcy;&amp;ycy; &amp;dcy;&amp;lcy;&amp;yacy; &amp;acy;&amp;vcy;&amp;tcy;&amp;ocy;&amp;mcy;&amp;ocy;&amp;bcy;&amp;icy;&amp;l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49792"/>
            <a:ext cx="2371725" cy="126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игрушки</a:t>
            </a:r>
            <a:endParaRPr lang="en-US" dirty="0"/>
          </a:p>
        </p:txBody>
      </p:sp>
      <p:pic>
        <p:nvPicPr>
          <p:cNvPr id="1026" name="Picture 2" descr="https://encrypted-tbn2.gstatic.com/images?q=tbn:ANd9GcSpJtkWaqKd12gSPEwGy4PBi_PpM8Fkc7SZTJP_oD_UCvfJpV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61660"/>
            <a:ext cx="285750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Будущее – </a:t>
            </a:r>
            <a:r>
              <a:rPr lang="ru-RU" sz="3200" smtClean="0">
                <a:solidFill>
                  <a:srgbClr val="FFC000"/>
                </a:solidFill>
              </a:rPr>
              <a:t>МЧС, Полиция, Армия, КОСМОС-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>
                <a:solidFill>
                  <a:srgbClr val="FF0000"/>
                </a:solidFill>
              </a:rPr>
              <a:t>Безлюдные технологии</a:t>
            </a:r>
            <a:endParaRPr lang="af-ZA" sz="3200" smtClean="0">
              <a:solidFill>
                <a:srgbClr val="FF0000"/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3940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      Беспилотники (БПЛА)       Наземные роботы(вездеходы, газонокосилки)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Спутники                                                               Планетоходы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               </a:t>
            </a:r>
            <a:endParaRPr lang="af-ZA" smtClean="0"/>
          </a:p>
        </p:txBody>
      </p:sp>
      <p:pic>
        <p:nvPicPr>
          <p:cNvPr id="17411" name="Picture 2" descr="https://encrypted-tbn2.gstatic.com/images?q=tbn:ANd9GcQrHGQibSQLfPidwbTsSrSVHMzlM8VUc0JXi_RbXoxVDxz3Yr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1943100"/>
            <a:ext cx="24590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905000"/>
            <a:ext cx="26463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" y="3692525"/>
            <a:ext cx="269716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5375" y="3513138"/>
            <a:ext cx="248126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3063" y="2033588"/>
            <a:ext cx="17589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Проблема!</a:t>
            </a:r>
            <a:endParaRPr lang="af-Z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550" y="1063625"/>
            <a:ext cx="6392863" cy="25574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Самая популярная навигационная система – </a:t>
            </a:r>
            <a:r>
              <a:rPr lang="ru-RU" dirty="0" smtClean="0">
                <a:solidFill>
                  <a:srgbClr val="FFC000"/>
                </a:solidFill>
              </a:rPr>
              <a:t>Спутниковая навигация </a:t>
            </a:r>
            <a:r>
              <a:rPr lang="ru-RU" dirty="0" smtClean="0"/>
              <a:t>(</a:t>
            </a:r>
            <a:r>
              <a:rPr lang="en-US" dirty="0" smtClean="0"/>
              <a:t>GPS, </a:t>
            </a:r>
            <a:r>
              <a:rPr lang="ru-RU" dirty="0" err="1" smtClean="0"/>
              <a:t>Глонасс</a:t>
            </a:r>
            <a:r>
              <a:rPr lang="ru-RU" dirty="0" smtClean="0"/>
              <a:t>) сбоит или легко глушится (намеренно и </a:t>
            </a:r>
            <a:r>
              <a:rPr lang="ru-RU" dirty="0" err="1" smtClean="0"/>
              <a:t>ненамерено</a:t>
            </a:r>
            <a:r>
              <a:rPr lang="ru-RU" dirty="0" smtClean="0"/>
              <a:t>), в Космосе – не работает!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   Высокоточная инерциальная навигация </a:t>
            </a:r>
            <a:r>
              <a:rPr lang="ru-RU" dirty="0" smtClean="0"/>
              <a:t>– дорогая и нарастающая ошибка!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         ЧТО ДЕЛАТЬ????? </a:t>
            </a:r>
            <a:endParaRPr lang="af-ZA" dirty="0">
              <a:solidFill>
                <a:srgbClr val="FF0000"/>
              </a:solidFill>
            </a:endParaRPr>
          </a:p>
        </p:txBody>
      </p:sp>
      <p:pic>
        <p:nvPicPr>
          <p:cNvPr id="18435" name="Picture 2" descr="https://encrypted-tbn1.gstatic.com/images?q=tbn:ANd9GcSnbMD5EBJVR_E53FnOAHuttmk43vB5zsDO8HIZMIZqmSVHz0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3346450"/>
            <a:ext cx="23796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 descr="data:image/jpeg;base64,/9j/4AAQSkZJRgABAQAAAQABAAD/2wCEAAkGBhQSERQUEhQWFRUWGBoWFxgYGRgYHRsbGxcYHBsZGhoYHiYeHBojHRwWIC8gJCgpLCwsFh4xNTAqNScrLCkBCQoKDgwOGg8PGiwiHyQsLCwsLC4sLCwsLCwsLCksLCwsLCwsLCwsLCksLCwsLCwsLCksLCksLCwsLCwsLCosKf/AABEIANQA7gMBIgACEQEDEQH/xAAcAAACAwEBAQEAAAAAAAAAAAAABQMEBgcCAQj/xABGEAACAQIEAwUFBQYEBAUFAAABAhEAAwQSITEFQVEGEyJhcTJCgZGhBxQjUmJygrHB0fAzkqLhFRZDU2OjsrPxJCU0VHP/xAAYAQADAQEAAAAAAAAAAAAAAAAAAQIDBP/EAC8RAAICAQIEAwcEAwAAAAAAAAABAhEhEjEDQVHwInHREzJhgZGxwUKh4fEEFFL/2gAMAwEAAhEDEQA/AO40UUUAFFFFABRRRQAUUVFicSttC7sFVRJJMACgNypjOMLauqjiAROYmBvFTjiVs3e6DjvIzZfLTXpzFYTCX++vXDme5vcsls05ZnQNyKx56etTviHF7DX7aNcYTbIA1IGgmNNmOv6aqgdrDN7RSnDdpLZYJdV8PcOgW6MsnXRXBKMdDoGJptUJ2VKLjuFFFFMkKKKKACiiigAooqHF4xLSl7jKijdmIA+ZoGleEfMbjktLnuMFWQJPnttVTH8cS3ljxloIAOsHY/Gs92k4h967m2iXRaNyWdkZFMaaZhMRmOwnSJqvxO8HS7dMgIQE5eM+zEdIH/xVJWJpp0zd0VmOzHHQoSxfNxbzeJTdmLgOoyMd4BAjetPUjcWtwooooEFFFFABRRRQAUUUUAFRX8UqRmYCdBPOpax/aPH3GxHckIgUd4jaydNdSYHMfCmkBsKK59xjiF3LbdWZVtGMwaSSxO6nSVA0nea0ljsnaaGuvevkje5deOuiKQg+VJ2ti4qP6n+R7NZs2Pv2JbPrhsO2ULyuXh7RbqqaCOs174r2fwlmzdu/d7cojNoupIBIHzivfDOyVpLNtT3gcKuZku3LctGpPdsBqZqHbwbR0QWpN9Fj68+7GT8Jtm8t4r+IoygyRpryGh3NVbGBXD3cwYBXOULruTOnKNqkHDLi+xiLn7NwLcH8A/8AqpNxy/elA9tHQGQ6XLaA6QSUuzqNRGYjXWqcmjOHDUnSffzH917V5CrhXRlVirCQVeYkEc4NUhgLmG1sE3LfOy7SQP8AwnbX9xjHQrSSz2ktiAScxKSrAhoQkgCZJ110LA8iSxImxPaLE3dLNvIOrb/KksjlfDxy6GmwePS4uZTsYIOhU81YHUHyNeb3FLSe1cUfEVz7iuDva3HuNnMAxoCBsDG4/hNVsHgBcBI9obg/39aZm0t0b+52ow4/6grwO1uG/wC4Kw1jAS2Ur61I/BZ2ymmSb6zx2w21xfnVy3eVtiD6GuSXMGvpVRMZcQnu3YRzBoGlZ1jGcTOY27Ci5d5yYS3PO4w59FGp8hrUFnhFsOLt9u+uqQAzjwoWMDu09lJmJ1bqxrm3Du3t/CwkK6amI1kmSSeZJ1JO9aHDfaDavkz+GWCgzrqrEgjTSOok7EezBl9WaxedMf5ffQ1+Mui8rWkYBjO8+6xB+RFeH7OWWsi04JUHNuQc3XT5Uj4XxANfzWw11hIlWQAyJ3bddjo06DQAZQ/X7w4nNatj9IN0/wCY5QD8DQpCnw9LJOKcIt4i0bdwae6RoVI2ZTyIqn2cx7sLlm8ZvWGyMfzqRKXP3h9QambgeYRcvX39Lndf+yEpTxDs9YTE4cm3mS7ntMGLP4sudGJYk6BHG/vUne5cNLi4N/Hbvf0NTNFKP+UcJysIvmsqfmpBqs/Zh7euFxN62RstxjfQ+RFyWHwanb6EKMH+r6r0bNBRSHhvaBxdGHxaC1ePsMpm3djfITqD+k6087wTEienOmnZMoOLpnqiiimQFFFFABWU7SYFcRjLFke0LbPcMSO7zAQdRuZHxNaukOEH/wBzxE8sPZA9C92fqPpSbo0gk7b5IiucAAvZcgay5kiNBHIwRAnX0FaG2gAAAgAQAOlUeN3wLTLmCswIXWD55RuSBrFK+HY2InUK2YxoSe7yKCDEaR4TB2OoDNQ5cgXDbVjHtEJshR792yp9DeTN/pmmdKr4JtYeTJ7y2SdfXnrvU/FOKrZWTvyHWhClhJeZPjMalpSzkACsXjuJG+x7pBaQ6l9ifPSvj3Gvt3l06e6vIVNZwuZ1IGcL4ikSI2kgakTGnPz2pkptbFvg/Z62yyFBU+86zm9Adx5mvd/h72Yh8oJ0HtIf3T4lgcgQKv3e0aIpkHMNMo1BPk3L4wfKkmGxnfM9y4wMeFROgM6gAa6fx+NFD1MjxnFFJK3ViOcll/gI+IjzNfIVgrW9XHsgbH9LfpPXlvVw4q2olkBb06etLrvErSqXVe7edlEqd/aGnzBB86Q015Dmzirbp4gFIOVlO6t0MfTqCDXh8AqLuB/OskeLMzjw7kCJAB10E6QRJiesc60GL4zb7vItwFtPEdAo6mdzyA3n0MKxuD5GR4yXW4ylpB5gAfDTY/1qvgLgVtdoP9imdvAo1057kKNQG1Jkzt9decyKZ4fh9pLhdRcMqVIyvBnzIiiynHkY69bDHUc5qhxDBeHwyBzjQ/SnHHLa2biqDAYmFaJgAk7HYRuapWmzK2o0YqY0jX48ooJzyx8xbw3tZfwjAN+In5W1UjoQa7NwXtnauJDgWrgX2JEH9mOVcg/4UC65j4cwPy1gnz2rVqUw1tsRcUgm2FjQkrJ210LMQI8hVpKiJN8zp/DMd31vPlyySB5xzqt2h0t22G63rJ+Buqrf6WasRwHtH3GICZgc4IRWdkTSPFENz025mtfxfE3TZM2Ruh8NwNs6n3gtTLGC+GvEmPKKXjixHt2Ly/uq/wD7TMaE4/YJANxUY7Lcm2x9FuAH6UWhaJdDNdqw2IxIsK2UW0Nyfy3IJUjoR4df1Go34u9q4t51733RqFJYgTAAjTUfKmfGeFqLha0pNy/oxkkaREdNusaClXAuD3L1xWYqbVm/dU66zbcgadJA+tXixeJw+C/P9G6Q6CRHlX2iipJCiiigApNdGTiCNGl6wyE/qtOGUfFXuH92nNKe0lqLa3lEth3F4QCTlAIuAAaybbXAPMikzTh711x38y3i8GzzluFQQBBAI058mn4x5VXs8EAMuxffQzGu+5Jj9M5TzFMUcEAjUHUHyr5duBQSdhRROprAt7RYnJbVuYuI0eQcT9JrJXMf3jl7h22FTcbxzXSXM5Rov9aUI4gzpzn0pivFDfCXReMRGUgn0qr9zTFt3uBvxctnLcTMUuWmDGZDe55aA7iQaibGE2iLfhnXNGgHMyT9aTP2aLsLgkMARmDtaYqQAwlSGYHynadCBRYJNmgW+95c2IYwCVlcoLRoIy6AHVs3nA12kt91lk5bQWANY0A01bnSa61xEVQR3agAKojKAI0OulHAXtXMRlvCQwOWdYMjed96LHSW7Lt0nkGcaQQCQfQnQ18u4O4V1QAeevzA/rWn4haRE6ToOZPoBufSqT2c2+i/l5/vEfwGnUmkNUZO/Z/KZO2ggT0HOf7JFQJw9lIIAPLWN/LoOVay1hlchoGUaIIgebfHYeXrTHA8FW5yBAOsidDy6VOmzT2rj4V8xDw63lYaHMZ8BEZddPXnqNK88efFaKii2CJzkyOekaHpzrVW+EqGKMTKDMjSQSv5s35h7J16E+1FZzi/FyxAOoX3jA/zAaT5jT0qrM2reDH4zgd/Ot5stwrBATPmJkyZkrqpIiB69MvhsddsXL3/ANPiWRiuRSkZYENJ8z06DzA6NdzyDmA9djPUUmxTMSSRBG40H03pkpW6KODvF7YZ0KFhOUmSPX+lS9oOOd7lRBkVI0IG4GnUQKHMUpxhlz/f/wAVKlZpPh6VZTx+Id37wNLIMpG2mp+etb/sN26a/aGGunx57eUk8hcQsCT0WT8K5feD2nmZnn18jUVnGMj518JmdKp5M06dn6upHjMVKsrePW6hHLxHwRAJkRl0B2fciCs+zvtiuMsBWP4qCGHXzp9j+EByWU5SdDIkHTmPgN5BgSDAhMqDSeRFwnhSMbpVzZI1BsOFC6ahrQLW80gnUEaHXcnz2bv4mxh0c2u+tXc14lPDdU3WLktbaFb2phSCNgpqfivDXCC3+HmvEWVYe0qsD3hUqq5SLYcyOYFadEAAAEACAPKoUTonxfDnN/j9ytw3itrEJntMGGx3BU9GU6q3kQDVukfG+BsW7/DEW8Qo3926B7lwcxyB3FW+A8ZXE2s4GVgSlxDujj2lP97EVSfJmMoKtUdvt31GNFFFUZBXwivtFACvg02y+HO1uDb87TTkH7hDJHRVJ9qoOOXy7rYU6nVvIVPx0i2ovyA1raSBmUxmt682gR+pVpTwtLt5nuj8MOdGIl45ZVOi+rT6VO2DVrV4u7Ie1d4WrSWxAB+enQb1isbij7MR67/SulvwS0SCRJBkknMW/aJ1I8qTdoexYvMblpsrH2ljQ+Y6GmRaWxn+B8WEqvd5mMIpnNrzMH2QBrpWru8GdomI6c5/vlVfsz2S+7sblxgz7CNgPiNzWlpibb3MfxfCkoe7HiXQD41nezjXLeLLZSfAViDoxIjMY0HOfKtlxBCWbuz4ZgvoYPNVncjXXYbakEVNYtBREDffmZG56k9aQ6rcqKpmWOZusRE7hRyHlzgTNR3/ABHIOereS/1O3zPKrDkankNdOgpD2jxzYaybjKA5OgYncgwojeAPKddRNBUcs1fCcIlyZIOXQqDqPUDUU3vX0tJLEKor86YbjN21eN+3dK3iScwO/MgjmP07aeVdExfF72LIVRndgDA0VQd2Y+6vnueUnSphLUdX+X/h/wCvpalaff8ARc4z2hfFGLYKqp8A5t1zeR0EfzqW7i0gBVkkRtEcvWRt60t4LwwWbtxnuvcZsqrplVANwqzzYkknXQdKvYi6AzAgQ2x/Vzj139VPWrZxrKopYzCd2gKmGI9kjaehO3pt6Vn7hIOuu++/x5itZisGt1CsFWbUE86R3uy98NoAQdjIHxpBd7ikrUh4SY7zkeXXltGtM8Jwgq/jI8B8Q308us/3rXvjfF1tTl1O3oaKQ3KWzMTxHCqrljyBMdB6VnHaST11p/xG8WV2PMGs49wDemQPeyHaBsHiUuA6TDDqK/SmCxa3bauplWAI+NflGu0fZf2guX8GcOp/EUhQ2ngQ7vruVEwIOsTpNA0rdG5wYN2+90+xbmzb8zP4r7/mAQaSO7bk1NKjw2HW2ioohVAAHkKkpIcnbCss1wYbiVzSLd+yLjD/AMRHCzHKVb41qazGKsd/xIr7tnDw3k1y4CB/lWaUuRrwed7Vnvzo09FFFUYBVDF8Shu7tL3l3mJhUB53G5DoBJPIRJFfF497txrGHMFdLt3Q93InKs6G6QQYOigyZ0BYYLBJaQKggbk7kk7sxOpY8yaV2aaVFW/oJOL4LKgLt3l5yFDHQLO4trso89SeZNM8PZyKFHIRVTiRz4m2vJQWq+fKmQ23uFFZrjXbC5hWIfA4l0G1y3kdDpPutmXp4lH86g4R9peGxJARbgaJKtkDD4B9Y6iRQI1lUw/feySLX5gSC/7JGyfq3PLTUoMf2m70hbaeA/n0z/Ae55e9z00KnD/aeExaYZ8twM4tvckKLbEhQAAIaDvqI+Bpble75njifGmwvFHS+7DDPbUWl9xBChTA0ADBwfI1oLt0Sqq6knVYI1HUdR5187V9mF4jaTu7qpDTnC55ADgLIIjVjWR432Cu4FLF3AOO8th+9Z9S+YCYBBWBGi+ZMzuydzYq03Mp0AGY/te6PmM3wWlPbDg33nDZVb8RWDidtAwifMGsPhvtJxS5wbFtpYnNkuBhp7yho6dIiPOth2Z7YrdjvQqyIBGbRuh1OmtKi9Wl2uRz/wD5Xxd64LaWWLiFzZcqqNszkwCADOhkgaTXVuH8IbDW+6RuhYkmWMASTv8A022rQ24iAQY6V8dxIB1PpNJKjTi8Z8RJVSXd99Bdh+EIwlhLH+9RtS7F8FJ8K79CYOmxE/3pT58WslcwDDrUSeLwt7RG4Py2qjDYzXG77YfDNfFsFkhSCToxYLr+kGD5iOtYW525u2XBW492QWY3DCkQTCLskco575q6rxDuhmt3CCl5SjgnnEAn1XSf0rXIeN9ne7LwDctgiW5g+ZERJ0mP99uDKKdSQ5fA1vC+N2r9oOkzO3vKY1kf2DSLieEaII1Jn/elGGxSYdwbPiOkkyAQOQWTE66/xp9jeIB0DZiAQGAYbSPLepnCspYGnyZmb6yrDyNZ1rcxI2p/xHHgAsmpO/lPM+R5UvwCTmkSD/GsxNUUq2f2VcV7nGqJgP4T8ax+IADkD4VY4RizbvI4MQw/jQI/VVFVuG4jvLSP+ZQfpUuIxC20Z3YKqgszEwABuSelAbkPE+IpYtNduHwqOW5J0CqObEwAOZIqj2a4a1u2z3f8a8xu3PIn2UHkqwPnUWEsPirq37qlbSGbFsiCT/3rgOx/KvugydTCvalZdm0vBHTz5+nr/AUo45xBgUw9kxevTDaHu0Ht3SD0kADmSPOmd7EKgl2CjqxAHzNIeyri9cxOJMFmud2nMraQDKPLMSX/AHh0puyeHSuT5fcaYTCLhra27VtmUdCpMkyWYswLMSSSdSTNS4bHq5IEgjkRBjrB+Gm4kSBIqjxu+FKjKCToDlaR1OdToNpHnz2pXhMQc1thPtWwJ6OTG36Q+mw7wDZVhXWC1DUtTGCGcU/koFMKXYT/APIvfCrWKfLlOu8H41RgWBXOuL/ZvZuG9fwma2TncAHMtxy0sUDeyD4gIMEnQACTtDf78lFkIulxuZ2/DX1HtHkNBqZVgojQaRtS3L93zOI3eJ3sPYe811HtoM0MCr+QV0IMkkaGR5Vnex+AweIxNpFa/bdnDgO6MIXxEK2m8H2h7p1BM1sPtN7GYu9cFvBWmuWr9wM5BUKhBJKtJkLm8U7bDyqzjOC4PhuFtWCM+Kt6u6pJc3MpfMxAAGiwJmEFMg6dw7hy2ECJMbkkySeZ6fKst9oXbVMGqopDXT4gm8EeyW6AHxeqisnjvtCxZRO6PdoF7ufCzMfzyRoYER66nesFjsaz3jrmMwSdZJPib4maRS6jvshxm2lx3xCtdZjOmupMsTO/WPKthfOEuFXtnJpOUA7k7MBpNYnBXymoQEbHf+Wn0rZ9nbdq/AyDMPyFiCfiaZJsuzmIuPhwxiQSF8wOvn/Sp8SbkiCAx6g6SfLSrFm4tq2oYxrGumpnTXz0qV4ZQwE7Ef2KAEBwFzO05upMGDz50i7WdqfuiSZLtKoBoJg7nkPrXjtz2+uYNwiLJdWgGCoAga9TrsPmK5LfvXb0u7tcI3JOvy2j02oAdf8AN2KvuAz6bkKOQM85j/et3h8aWsBwkq0BpGhOx02I0+tcitxInbn6V0Ds8veYTw3I1YID7IymDvsdaRSyqPNvgFslyWyjQqACTA3UaxJ6n5VW7WcOm2DZP4agSmsjz8zOtO7mG7u2rPcQyYkHnMD6kCq92+sEHXyq3JvckwAvEsMo5BY3kcwRzBq/Zw5VGZQQDtJ1Bg6efkRvU+JwarccrsTpPIHUjz3nzyxzNWLzC3agLP5tzJjr9ZNZOWTojwvBbMjZeXJO8Vda5JmpXwJZ1FlS7NMbDQamZMAgb/DqK+YjBvbPjRl9Rp8Dsaswap0fobsfxdVwFlnOpGVQNWY9FUak+lM7WAe+Q+JACghksSCFIMq1wjR3G8DwqdpIDUi+zCwhwiXMvjiMx1IHQdB5DetnSq9ytSj7v19AooopkGQ7Q4LDtfLuWZoHhzALppzEkwNhppXzhWAZ9LYW1aLEGDqxWQREmSNd6vcV7LkgHDtluZ5LMTopBkDT0+VKsDw37tjrYxDMxcTZuzCl4OZG6GNtdfWqbpbjjFy2RtVSBG+kVXu4BSRy8Ss3Ocg8IHQAhTp0PWrVFSCdGXv32TFXcupIGlW8RiDcCKkh21n8gGhc/HQDmSOQYijxvF/d8T3hEgr8zyA8ydKtcFxM5i8C65ltdP0ovko08ySeZpPoNYyz3hbDWyVQAAcifqSTqTuSdyTTC08jXcaHlrXi/dA01ltBGknpPWqnDWObzMl5OsyRtTJ3L1tImeZpPxzsnhsQCbq5fFnZgYJgR4j+WOXlTl7gETzMCsL9pXaFVsmyhOe4PF5W51/zbemagDmmPxyq102/8LMxthpkAscm+oMEfKleG8TlgNIj0NWMXhsyiN/a+UgD/wBXzqHB4UgZoMEbQf7NItrkix99tqYLeRiZGv1rWdk8QfvNt7aqEU+LTU+E9OW1YbhPB2xF3IpBJBY8vhB18tAa6N2A7Kmw9y66MQVygMPYbUk8jBGk0yB92hw7XcmVmAzT3YJExrJP8q0aXPu9gZjmKif7nkJpXb4uVuQ6hbZXQBemzCdaU8fxV0vbbVlA8Kga6iPFGonSgDnP2k8Sa5iLQI3DHTlJGkfuilOHwtxEuBrbCRpKkEyP9xWk4h2aIt3Lly7mdnUiRDrAPPbptHSp8Ji3W0oe5ecgk/lhRt4hBP1oAyHB+Fm9cKgMYBJCgk6R09a6XgeEtbwy5lKss6dBPTqRSezxzOctmykbyCXYsfzF59Zp/wAD7QnZgUUaDfXp/P6UDTpmf7YWIw6kCQWBuAEaAFun7vLSal7A4D7+TZRRZFlMz3DL7mEUAnXZyTIiNjNaqzirirmCqyLKtrlYJE6EaHSBBGtOeCLh7GAvX8NaFoOGJ8KoSUBAnKADBn50A1TOJ3TcDnMQxFw6z4SBKnzA0BHrXjHIbgjMdtpgbjfzraYj7Ohcth7F7vGKqwtjKZ08QmQfTT1rHcUwT4cFbiNbYnQNod+ux06UUPW6qzWcG7YWXthL6KhVcneZITb3XHsGI0PlV3jvCb+Rvu4S6CpXL7NzY+LSVY7nTLWI4N2kfDqFCArMyCVaes6g8uXKnbdsmbJ3GjgklXXdeYBU789D7pqrpE1bo6z9nNjLgUBEHmK1FKuzCEYa2W9phmPqdaa1IBRRRQAVW4jw63ftm3dXMp+h5EHcEciKs0UDTadoz1q/iMJ4bobE2BtdUTdQdLiDW5H5l16jnTfh/FLV9c1p1cbGDqD0I3B8jVqkvaHA2VRr5T8VYCMhNt2YkBEzqQfE5UQdNanY1tcR01n4egn7VjvLoYexZYKT1cgH5KpHxb9NVbxIysNwQadf8vOmHa2bveCC0MoB7wtmZswjQksYIJ136psM8rruNDTRE6ulsMP+OhgMy6DmddSDEdKscHws+PMQQSI67VnL7yTTvgfFAqsG6yD8NqZB87TdoTYyRbbUsCeQERI6nX6VyntJiO8u5o8Tkn4E6CtLx/ixvXi5WIGQqTtBO0V5wnCQ0tlyjk5GmnrqfQU0rAyGBwpu3ltpuxyD+FPn7Im1JYqI0ILfLbqJPw+Bu8YfDYfxop76QUMwQQZkxpE7g7zVxOJJjsOU8KYgksFQTmAHinzMk+XKpkuSNYTSdsRWbliycwnOdM0ZtPnoRvO+tP8AheIBtqwvQJkgsMxA9Tt86oN9nuIVc75AB4o1Y66kaDTnM1Dh8dkLDKrKdCpGmnpr9aFsTxGnK0a3FpavqgtuOrEzr5SB/elPMJwy2VEosjmC38TBjyrnmJ4uvdbLaKtIKQo2jXmT86u8I4hcvIVFy+ANyqkrG+rDKFO3tGmQbHi3Dbb2mUZQREwASY1UH40hwPCY/wAUEkajxCPLTc/HrVvhuNW0mUswKuVYnxEELmGaBCysEE7g6E1WxnaBTmSyQzn2jzUHmT1oAqLwwIzZTm8lAHzAH0phYwqMmRlGuuoE7bj+M0ouYxlhS2p385nrpyPxidJqHiPHEtI1x9ANoEknlBnWdNT/ALCbzRr7N6dRTxnFLuH0EQYBVlVpXWAZ6g0q4vxq5cQBgUsqCptWTkzFjqwVpAOppRi+N9+0ZTJnJvq28xM7gV8/4qMrZxDgewZBmNImqToh5SZ5wyWUztbvM5OmS4hR1PqJRo/MpHLQV6xPa6+qm0zC8karfAur6eLxdNiKSM7kzBkDpGnnUF5y0mdTQSW8dessAbds2294ByybGcoeXUzGmZhHSrnZXCd7ibadSB9aTgV0b7GOC95iWvEeG2NPU0Adf4JcIQ2n9uzCH9QiUf8AeWJ5Bgw5UxpVxM91etXvdJFm5+y58DH9l4HkLrGmtJFyXNcwooopkBRRRQAUn4o2fFYa1rAz326eABUB/fcMP/5+VMMfj0soXuGFESYJ3MDQVlcL2jD443Etu1tkS1mIjIA7lnkTocy9PZoabLg0m2+hrcTdyqT4f3jlHxMGKxGPfur7BgAG1kNmAMTvpyIOoG8xGta2/wAQDI3dS7CNFA5/tbjrGsbVleJ4F7inwENLACI1W2bhUAaamAI6NzZiZbovhwUtyC/hjMjnXq5mFsKBMSZHT+/40YC7mtr1Ag/CmeExuUQdvqKoyap0Inwlu0huwxPtQYI10J118/hS48YJB6GdCfXp6zp1rScRxqG3ltmYIVlgAka7add4rL8HQsWU2hFxgubbLAMgDr4qLoErsRcduIwifGpmIiQfPnypTg8W1p1uIYZTINOeOYcpduWgpfKcocTJg6SOlV8DhjlKCx+JPtPKhR6adDQxGjsfaXdJgpmEHwwCWM855R/OneFstjEOTCJbDiDdJy/5fDJ+A+IrGpwy5bcXGe0DsYIjb6/GmLcXxVx/BjLgXnk7kbeeTMBTQGnt/ZvhwPxmZlmSJyr89/rVbiFpbJKYVhZtx7COdTtn0B1MDnrzms5cxN0GXZmP5nYsfmxP0qO+7vqwJ84/sUXQtx6LZNrLdugIRlLSoJMEAkDdgNukUlwjFJW0BlBJJ67+JiddqqXcyx4SZ3A3j61pOC4S3Bgbj3jrvt8KG7BIx3EuIuXnNEGNBvG3pVfij3GsTESPCTrm6x/fOtpxjhXiV8OqZ5ykQI+J60q43wi5kXxZm10EwI2EA8/SppGntJVVkHZ61groQhMl9Ey+0xOYj2t4eddtdSNKO0uB7tC7WGuKFP4iw0EDSdmUHymIM1l+H461ZzWsTazMHJkqGg6cjBA9OtabFduVtC26EXAT7IaCFg6wwJ0II16mtE8GZz432PvE/Gq6Zsx10q7xXFC7duXFUIHYsFGgE+nzPmTVW0kACoGS2rZYgDc6V+i/s77O/dMGgI8b+JvjsK5j9lXZA4i+Ltxfw0115nkK7sBQBV4pghes3LZ0zqVkaESNCDyIOs+VR8DxxvYe1cYQzKMw6MNGHwYEfCr1JOyi5bd5PyYm+B6NcLgfDNHwqeZoswfwa7+w7oooqjMKKKKAFPaHHqlvKyhy2ysMwMEbjnrFZe5jUJzO/dKROgBaASAuVTI58q3pQaGNtqzPEexFs23Nk5b050ZtQDM5SsRlO2x+NO0NZdDbgS2u5VrM5W1k+0eXi86u3bIbyMEBhEiek/3pSfgfaJLh7m4osYhRDWjp8bfJlO+k/wA6eVNpjlFwdMy/GOFdwRctr4ICso5ACAalwWGtsMw1B+laJ0BEHUGstjsE2FfOmtonUdKZJnO0HCXt3w1szPiX57VY7L33LFnEfiNOgGugM9I0pri7yX4KOFYDSaX4DGlLUFZmTmB5ydxS5lL3X31E/Gh3Ny5A1ZpV4013E86S37LXnzMST6jl/OtJxPAXcQivbQsBMidQYGw5ikBtPbIzBlJ2kecUyT7a4cApA1k6g6x/vUeKwkaGCKvcOTNc1bQ9Dz+NT3cOCSGMRQAkbBWyu2vqf4VGvDwF2mes/wAKcDBAbV6RCDrrQAtwVl0ABt6R5H+FWfvpVpWV+M/Q1ZIfqo+dVr19gYMHy5UAfLHaBlYy0/tac9xXm12lUsQwgcvWes1Sx97SYAnTbT5Gl+JsgDxArI3Xb5HagBhxu1ZxQOXS4NmgVj8fhygQEHQsuvkQeXqasrimsNqZEHL/AErxj8YbygnfPH+kUmVHZ+XoUEsEiQJ5U17Odm7mKvrbUc9fKrXAuzz3Liqksx+ldy7I9kkwdvYG42rN/KmSMOA8FTC2VtINhqeppjRXl7gAJJAA3J0AoA+XroVSzGAoJJPIDUmkfYhCcMbhEd9du3o8nuEj6QapcQxx4gfu+GJ+7z+PfGxAOtu2feJ5kaAdZrU2bIRQqiFUAADkAIAqFl2byWiGl7v9q9T3RRRVmAUUUUAFFFFAFPiXB7OIXLetq4G0jUeYI1B9KXL2ZdI7nF4i2B7pKXR6fiqzR8ae0UnFM0jxJRVJ4+qFI4bif/2//Jt0Nwa4x8eKvFYgqFsqD/5Zb602oooXtH8PovQxvG+zL2m73D+IbsnP4Uo4RZV7cqxDiZX49K6TWRw/ZpLy3IbJdt3rq5l6G4XUMP2HSjmC91/L8mfOJuIdGK89NB8qlt8cDyuKUsh8h4T1B3Fe+L8NxFr/ABEzAe+uvzHKliXA21MgsYrssG8WFuBx+UmGHx50hxtu/ZaGUjyaf6wab21ymVkehq23G3VYaHX8rAN/GgDM4PiTGc05hy5V6vY8EkZx6TEetO8mEvyY7lz09k/ClWP7IEktbdW8qAKb3ttTB57gVA+Iy+8CPShsPdsiCJHSqwmZC6UATNxBSDyPLSaXu86kz615xOI1mN+QrxgOB38W8KjRygUAUeIDN7w02FPOx/ZS5iiFUEDNmJPIRE1tey/2PKpD4kzzy/1rccGwaJiL4tgBUS1bgcm8bmfOHSky47PyKvBuw9vDqMj3EuRq6kfwYFfpTAcLvgQMXcPm9uyT/pRR9Ka0UUCm1j8ITtwrEkR98Yea2rQP+oMPpUI7H2mIOIuXsSRGl15XTn3aBU+lPqKWlFLiyW2PJJfY8WrQUBVAUDQACAPQCvdFFUZBRRRQAUUUUAFFFFABRRRQAUUUUAFJLD91j7iEQuJQXVP67YCXAT1Kd0R+y1O6WdoOEm/bGQ5L1thctP0cAiD+lgSpHRjSZpw2rp7PHfzGRFKOI9lrF3UrlbqulHBO0a3pt3B3WIXR7TaEHqv5lPIjqKcUJ2TKLi6Zi8R2Fcf4dyfI0nx/ZHE/lB9K6JjeIW7K57txLajm7BR8zS0cSvYgxh07u3zvXVIJE/8ATtGCdJ8TQNjDUNjjBtXy6nOG7OXw2XJ4omJ1jaY6edRrwPFhvAjCutcP4alkELLFjLOxzMx6sx+g2A0AA0q1lpkurwcos9nMTeUGARyIII+dWMN9l95/8S5A6VvMTwplY3MMwRz7StJtvrzUHwudfGuvUNAFR2O0iBhbxKnD3DAAc+Byf+3c9lvTRuqilfUvReY5+4o4Z9mmGtwXBc+e1afC4C3aEW0CjyFTg18dwBJIAG5OlMzPl24FUsxgAEk9ANTSrssC1k3mENiHa9EQQrQLYPmLYQHzpdi8Z/xB+4sycMD+PdGgeP8AoofeB947R666gCNBUrLs2ktEdL3f7L+fQ+0UUVRiFFFFABRRRQAUUUUAFFFFABRRRQAUUUUAFFFFABRRRQAv4rwGxiQO+thiNm1DD0ZYI+dUF7IKNsTiwv5e/aP6/WvtFJxRpHiziqTLOB7MYe0wdbea4NrlwtccejXCSPhTWiihJLYmUpSzJ2FFFFMkKjv2FdSrqGU6EMAQfUHSiigBMex1gf4Ru2PKzduIvwQHKPlXj/kqy3+M9+/GsXbrMv8AlECiip0roa+24n/THliwqKFRQqgQAoAAHQAbVJRRVGQUUUUAFFFFABRRRQAUUUUAf//Z"/>
          <p:cNvSpPr>
            <a:spLocks noChangeAspect="1" noChangeArrowheads="1"/>
          </p:cNvSpPr>
          <p:nvPr/>
        </p:nvSpPr>
        <p:spPr bwMode="auto">
          <a:xfrm>
            <a:off x="0" y="-323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f-ZA">
              <a:latin typeface="Calibri" pitchFamily="34" charset="0"/>
            </a:endParaRPr>
          </a:p>
        </p:txBody>
      </p:sp>
      <p:sp>
        <p:nvSpPr>
          <p:cNvPr id="18437" name="AutoShape 6" descr="data:image/jpeg;base64,/9j/4AAQSkZJRgABAQAAAQABAAD/2wCEAAkGBhQSERQUEhQWFRUWGBoWFxgYGRgYHRsbGxcYHBsZGhoYHiYeHBojHRwWIC8gJCgpLCwsFh4xNTAqNScrLCkBCQoKDgwOGg8PGiwiHyQsLCwsLC4sLCwsLCwsLCksLCwsLCwsLCwsLCksLCwsLCwsLCksLCksLCwsLCwsLCosKf/AABEIANQA7gMBIgACEQEDEQH/xAAcAAACAwEBAQEAAAAAAAAAAAAABQMEBgcCAQj/xABGEAACAQIEAwUFBQYEBAUFAAABAhEAAwQSITEFQVEGEyJhcTJCgZGhBxQjUmJygrHB0fAzkqLhFRZDU2OjsrPxJCU0VHP/xAAYAQADAQEAAAAAAAAAAAAAAAAAAQIDBP/EAC8RAAICAQIEAwcEAwAAAAAAAAABAhEhEjEDQVHwInHREzJhgZGxwUKh4fEEFFL/2gAMAwEAAhEDEQA/AO40UUUAFFFFABRRRQAUUVFicSttC7sFVRJJMACgNypjOMLauqjiAROYmBvFTjiVs3e6DjvIzZfLTXpzFYTCX++vXDme5vcsls05ZnQNyKx56etTviHF7DX7aNcYTbIA1IGgmNNmOv6aqgdrDN7RSnDdpLZYJdV8PcOgW6MsnXRXBKMdDoGJptUJ2VKLjuFFFFMkKKKKACiiigAooqHF4xLSl7jKijdmIA+ZoGleEfMbjktLnuMFWQJPnttVTH8cS3ljxloIAOsHY/Gs92k4h967m2iXRaNyWdkZFMaaZhMRmOwnSJqvxO8HS7dMgIQE5eM+zEdIH/xVJWJpp0zd0VmOzHHQoSxfNxbzeJTdmLgOoyMd4BAjetPUjcWtwooooEFFFFABRRRQAUUUUAFRX8UqRmYCdBPOpax/aPH3GxHckIgUd4jaydNdSYHMfCmkBsKK59xjiF3LbdWZVtGMwaSSxO6nSVA0nea0ljsnaaGuvevkje5deOuiKQg+VJ2ti4qP6n+R7NZs2Pv2JbPrhsO2ULyuXh7RbqqaCOs174r2fwlmzdu/d7cojNoupIBIHzivfDOyVpLNtT3gcKuZku3LctGpPdsBqZqHbwbR0QWpN9Fj68+7GT8Jtm8t4r+IoygyRpryGh3NVbGBXD3cwYBXOULruTOnKNqkHDLi+xiLn7NwLcH8A/8AqpNxy/elA9tHQGQ6XLaA6QSUuzqNRGYjXWqcmjOHDUnSffzH917V5CrhXRlVirCQVeYkEc4NUhgLmG1sE3LfOy7SQP8AwnbX9xjHQrSSz2ktiAScxKSrAhoQkgCZJ110LA8iSxImxPaLE3dLNvIOrb/KksjlfDxy6GmwePS4uZTsYIOhU81YHUHyNeb3FLSe1cUfEVz7iuDva3HuNnMAxoCBsDG4/hNVsHgBcBI9obg/39aZm0t0b+52ow4/6grwO1uG/wC4Kw1jAS2Ur61I/BZ2ymmSb6zx2w21xfnVy3eVtiD6GuSXMGvpVRMZcQnu3YRzBoGlZ1jGcTOY27Ci5d5yYS3PO4w59FGp8hrUFnhFsOLt9u+uqQAzjwoWMDu09lJmJ1bqxrm3Du3t/CwkK6amI1kmSSeZJ1JO9aHDfaDavkz+GWCgzrqrEgjTSOok7EezBl9WaxedMf5ffQ1+Mui8rWkYBjO8+6xB+RFeH7OWWsi04JUHNuQc3XT5Uj4XxANfzWw11hIlWQAyJ3bddjo06DQAZQ/X7w4nNatj9IN0/wCY5QD8DQpCnw9LJOKcIt4i0bdwae6RoVI2ZTyIqn2cx7sLlm8ZvWGyMfzqRKXP3h9QambgeYRcvX39Lndf+yEpTxDs9YTE4cm3mS7ntMGLP4sudGJYk6BHG/vUne5cNLi4N/Hbvf0NTNFKP+UcJysIvmsqfmpBqs/Zh7euFxN62RstxjfQ+RFyWHwanb6EKMH+r6r0bNBRSHhvaBxdGHxaC1ePsMpm3djfITqD+k6087wTEienOmnZMoOLpnqiiimQFFFFABWU7SYFcRjLFke0LbPcMSO7zAQdRuZHxNaukOEH/wBzxE8sPZA9C92fqPpSbo0gk7b5IiucAAvZcgay5kiNBHIwRAnX0FaG2gAAAgAQAOlUeN3wLTLmCswIXWD55RuSBrFK+HY2InUK2YxoSe7yKCDEaR4TB2OoDNQ5cgXDbVjHtEJshR792yp9DeTN/pmmdKr4JtYeTJ7y2SdfXnrvU/FOKrZWTvyHWhClhJeZPjMalpSzkACsXjuJG+x7pBaQ6l9ifPSvj3Gvt3l06e6vIVNZwuZ1IGcL4ikSI2kgakTGnPz2pkptbFvg/Z62yyFBU+86zm9Adx5mvd/h72Yh8oJ0HtIf3T4lgcgQKv3e0aIpkHMNMo1BPk3L4wfKkmGxnfM9y4wMeFROgM6gAa6fx+NFD1MjxnFFJK3ViOcll/gI+IjzNfIVgrW9XHsgbH9LfpPXlvVw4q2olkBb06etLrvErSqXVe7edlEqd/aGnzBB86Q015Dmzirbp4gFIOVlO6t0MfTqCDXh8AqLuB/OskeLMzjw7kCJAB10E6QRJiesc60GL4zb7vItwFtPEdAo6mdzyA3n0MKxuD5GR4yXW4ylpB5gAfDTY/1qvgLgVtdoP9imdvAo1057kKNQG1Jkzt9decyKZ4fh9pLhdRcMqVIyvBnzIiiynHkY69bDHUc5qhxDBeHwyBzjQ/SnHHLa2biqDAYmFaJgAk7HYRuapWmzK2o0YqY0jX48ooJzyx8xbw3tZfwjAN+In5W1UjoQa7NwXtnauJDgWrgX2JEH9mOVcg/4UC65j4cwPy1gnz2rVqUw1tsRcUgm2FjQkrJ210LMQI8hVpKiJN8zp/DMd31vPlyySB5xzqt2h0t22G63rJ+Buqrf6WasRwHtH3GICZgc4IRWdkTSPFENz025mtfxfE3TZM2Ruh8NwNs6n3gtTLGC+GvEmPKKXjixHt2Ly/uq/wD7TMaE4/YJANxUY7Lcm2x9FuAH6UWhaJdDNdqw2IxIsK2UW0Nyfy3IJUjoR4df1Go34u9q4t51733RqFJYgTAAjTUfKmfGeFqLha0pNy/oxkkaREdNusaClXAuD3L1xWYqbVm/dU66zbcgadJA+tXixeJw+C/P9G6Q6CRHlX2iipJCiiigApNdGTiCNGl6wyE/qtOGUfFXuH92nNKe0lqLa3lEth3F4QCTlAIuAAaybbXAPMikzTh711x38y3i8GzzluFQQBBAI058mn4x5VXs8EAMuxffQzGu+5Jj9M5TzFMUcEAjUHUHyr5duBQSdhRROprAt7RYnJbVuYuI0eQcT9JrJXMf3jl7h22FTcbxzXSXM5Rov9aUI4gzpzn0pivFDfCXReMRGUgn0qr9zTFt3uBvxctnLcTMUuWmDGZDe55aA7iQaibGE2iLfhnXNGgHMyT9aTP2aLsLgkMARmDtaYqQAwlSGYHynadCBRYJNmgW+95c2IYwCVlcoLRoIy6AHVs3nA12kt91lk5bQWANY0A01bnSa61xEVQR3agAKojKAI0OulHAXtXMRlvCQwOWdYMjed96LHSW7Lt0nkGcaQQCQfQnQ18u4O4V1QAeevzA/rWn4haRE6ToOZPoBufSqT2c2+i/l5/vEfwGnUmkNUZO/Z/KZO2ggT0HOf7JFQJw9lIIAPLWN/LoOVay1hlchoGUaIIgebfHYeXrTHA8FW5yBAOsidDy6VOmzT2rj4V8xDw63lYaHMZ8BEZddPXnqNK88efFaKii2CJzkyOekaHpzrVW+EqGKMTKDMjSQSv5s35h7J16E+1FZzi/FyxAOoX3jA/zAaT5jT0qrM2reDH4zgd/Ot5stwrBATPmJkyZkrqpIiB69MvhsddsXL3/ANPiWRiuRSkZYENJ8z06DzA6NdzyDmA9djPUUmxTMSSRBG40H03pkpW6KODvF7YZ0KFhOUmSPX+lS9oOOd7lRBkVI0IG4GnUQKHMUpxhlz/f/wAVKlZpPh6VZTx+Id37wNLIMpG2mp+etb/sN26a/aGGunx57eUk8hcQsCT0WT8K5feD2nmZnn18jUVnGMj518JmdKp5M06dn6upHjMVKsrePW6hHLxHwRAJkRl0B2fciCs+zvtiuMsBWP4qCGHXzp9j+EByWU5SdDIkHTmPgN5BgSDAhMqDSeRFwnhSMbpVzZI1BsOFC6ahrQLW80gnUEaHXcnz2bv4mxh0c2u+tXc14lPDdU3WLktbaFb2phSCNgpqfivDXCC3+HmvEWVYe0qsD3hUqq5SLYcyOYFadEAAAEACAPKoUTonxfDnN/j9ytw3itrEJntMGGx3BU9GU6q3kQDVukfG+BsW7/DEW8Qo3926B7lwcxyB3FW+A8ZXE2s4GVgSlxDujj2lP97EVSfJmMoKtUdvt31GNFFFUZBXwivtFACvg02y+HO1uDb87TTkH7hDJHRVJ9qoOOXy7rYU6nVvIVPx0i2ovyA1raSBmUxmt682gR+pVpTwtLt5nuj8MOdGIl45ZVOi+rT6VO2DVrV4u7Ie1d4WrSWxAB+enQb1isbij7MR67/SulvwS0SCRJBkknMW/aJ1I8qTdoexYvMblpsrH2ljQ+Y6GmRaWxn+B8WEqvd5mMIpnNrzMH2QBrpWru8GdomI6c5/vlVfsz2S+7sblxgz7CNgPiNzWlpibb3MfxfCkoe7HiXQD41nezjXLeLLZSfAViDoxIjMY0HOfKtlxBCWbuz4ZgvoYPNVncjXXYbakEVNYtBREDffmZG56k9aQ6rcqKpmWOZusRE7hRyHlzgTNR3/ABHIOereS/1O3zPKrDkankNdOgpD2jxzYaybjKA5OgYncgwojeAPKddRNBUcs1fCcIlyZIOXQqDqPUDUU3vX0tJLEKor86YbjN21eN+3dK3iScwO/MgjmP07aeVdExfF72LIVRndgDA0VQd2Y+6vnueUnSphLUdX+X/h/wCvpalaff8ARc4z2hfFGLYKqp8A5t1zeR0EfzqW7i0gBVkkRtEcvWRt60t4LwwWbtxnuvcZsqrplVANwqzzYkknXQdKvYi6AzAgQ2x/Vzj139VPWrZxrKopYzCd2gKmGI9kjaehO3pt6Vn7hIOuu++/x5itZisGt1CsFWbUE86R3uy98NoAQdjIHxpBd7ikrUh4SY7zkeXXltGtM8Jwgq/jI8B8Q308us/3rXvjfF1tTl1O3oaKQ3KWzMTxHCqrljyBMdB6VnHaST11p/xG8WV2PMGs49wDemQPeyHaBsHiUuA6TDDqK/SmCxa3bauplWAI+NflGu0fZf2guX8GcOp/EUhQ2ngQ7vruVEwIOsTpNA0rdG5wYN2+90+xbmzb8zP4r7/mAQaSO7bk1NKjw2HW2ioohVAAHkKkpIcnbCss1wYbiVzSLd+yLjD/AMRHCzHKVb41qazGKsd/xIr7tnDw3k1y4CB/lWaUuRrwed7Vnvzo09FFFUYBVDF8Shu7tL3l3mJhUB53G5DoBJPIRJFfF497txrGHMFdLt3Q93InKs6G6QQYOigyZ0BYYLBJaQKggbk7kk7sxOpY8yaV2aaVFW/oJOL4LKgLt3l5yFDHQLO4trso89SeZNM8PZyKFHIRVTiRz4m2vJQWq+fKmQ23uFFZrjXbC5hWIfA4l0G1y3kdDpPutmXp4lH86g4R9peGxJARbgaJKtkDD4B9Y6iRQI1lUw/feySLX5gSC/7JGyfq3PLTUoMf2m70hbaeA/n0z/Ae55e9z00KnD/aeExaYZ8twM4tvckKLbEhQAAIaDvqI+Bpble75njifGmwvFHS+7DDPbUWl9xBChTA0ADBwfI1oLt0Sqq6knVYI1HUdR5187V9mF4jaTu7qpDTnC55ADgLIIjVjWR432Cu4FLF3AOO8th+9Z9S+YCYBBWBGi+ZMzuydzYq03Mp0AGY/te6PmM3wWlPbDg33nDZVb8RWDidtAwifMGsPhvtJxS5wbFtpYnNkuBhp7yho6dIiPOth2Z7YrdjvQqyIBGbRuh1OmtKi9Wl2uRz/wD5Xxd64LaWWLiFzZcqqNszkwCADOhkgaTXVuH8IbDW+6RuhYkmWMASTv8A022rQ24iAQY6V8dxIB1PpNJKjTi8Z8RJVSXd99Bdh+EIwlhLH+9RtS7F8FJ8K79CYOmxE/3pT58WslcwDDrUSeLwt7RG4Py2qjDYzXG77YfDNfFsFkhSCToxYLr+kGD5iOtYW525u2XBW492QWY3DCkQTCLskco575q6rxDuhmt3CCl5SjgnnEAn1XSf0rXIeN9ne7LwDctgiW5g+ZERJ0mP99uDKKdSQ5fA1vC+N2r9oOkzO3vKY1kf2DSLieEaII1Jn/elGGxSYdwbPiOkkyAQOQWTE66/xp9jeIB0DZiAQGAYbSPLepnCspYGnyZmb6yrDyNZ1rcxI2p/xHHgAsmpO/lPM+R5UvwCTmkSD/GsxNUUq2f2VcV7nGqJgP4T8ax+IADkD4VY4RizbvI4MQw/jQI/VVFVuG4jvLSP+ZQfpUuIxC20Z3YKqgszEwABuSelAbkPE+IpYtNduHwqOW5J0CqObEwAOZIqj2a4a1u2z3f8a8xu3PIn2UHkqwPnUWEsPirq37qlbSGbFsiCT/3rgOx/KvugydTCvalZdm0vBHTz5+nr/AUo45xBgUw9kxevTDaHu0Ht3SD0kADmSPOmd7EKgl2CjqxAHzNIeyri9cxOJMFmud2nMraQDKPLMSX/AHh0puyeHSuT5fcaYTCLhra27VtmUdCpMkyWYswLMSSSdSTNS4bHq5IEgjkRBjrB+Gm4kSBIqjxu+FKjKCToDlaR1OdToNpHnz2pXhMQc1thPtWwJ6OTG36Q+mw7wDZVhXWC1DUtTGCGcU/koFMKXYT/APIvfCrWKfLlOu8H41RgWBXOuL/ZvZuG9fwma2TncAHMtxy0sUDeyD4gIMEnQACTtDf78lFkIulxuZ2/DX1HtHkNBqZVgojQaRtS3L93zOI3eJ3sPYe811HtoM0MCr+QV0IMkkaGR5Vnex+AweIxNpFa/bdnDgO6MIXxEK2m8H2h7p1BM1sPtN7GYu9cFvBWmuWr9wM5BUKhBJKtJkLm8U7bDyqzjOC4PhuFtWCM+Kt6u6pJc3MpfMxAAGiwJmEFMg6dw7hy2ECJMbkkySeZ6fKst9oXbVMGqopDXT4gm8EeyW6AHxeqisnjvtCxZRO6PdoF7ufCzMfzyRoYER66nesFjsaz3jrmMwSdZJPib4maRS6jvshxm2lx3xCtdZjOmupMsTO/WPKthfOEuFXtnJpOUA7k7MBpNYnBXymoQEbHf+Wn0rZ9nbdq/AyDMPyFiCfiaZJsuzmIuPhwxiQSF8wOvn/Sp8SbkiCAx6g6SfLSrFm4tq2oYxrGumpnTXz0qV4ZQwE7Ef2KAEBwFzO05upMGDz50i7WdqfuiSZLtKoBoJg7nkPrXjtz2+uYNwiLJdWgGCoAga9TrsPmK5LfvXb0u7tcI3JOvy2j02oAdf8AN2KvuAz6bkKOQM85j/et3h8aWsBwkq0BpGhOx02I0+tcitxInbn6V0Ds8veYTw3I1YID7IymDvsdaRSyqPNvgFslyWyjQqACTA3UaxJ6n5VW7WcOm2DZP4agSmsjz8zOtO7mG7u2rPcQyYkHnMD6kCq92+sEHXyq3JvckwAvEsMo5BY3kcwRzBq/Zw5VGZQQDtJ1Bg6efkRvU+JwarccrsTpPIHUjz3nzyxzNWLzC3agLP5tzJjr9ZNZOWTojwvBbMjZeXJO8Vda5JmpXwJZ1FlS7NMbDQamZMAgb/DqK+YjBvbPjRl9Rp8Dsaswap0fobsfxdVwFlnOpGVQNWY9FUak+lM7WAe+Q+JACghksSCFIMq1wjR3G8DwqdpIDUi+zCwhwiXMvjiMx1IHQdB5DetnSq9ytSj7v19AooopkGQ7Q4LDtfLuWZoHhzALppzEkwNhppXzhWAZ9LYW1aLEGDqxWQREmSNd6vcV7LkgHDtluZ5LMTopBkDT0+VKsDw37tjrYxDMxcTZuzCl4OZG6GNtdfWqbpbjjFy2RtVSBG+kVXu4BSRy8Ss3Ocg8IHQAhTp0PWrVFSCdGXv32TFXcupIGlW8RiDcCKkh21n8gGhc/HQDmSOQYijxvF/d8T3hEgr8zyA8ydKtcFxM5i8C65ltdP0ovko08ySeZpPoNYyz3hbDWyVQAAcifqSTqTuSdyTTC08jXcaHlrXi/dA01ltBGknpPWqnDWObzMl5OsyRtTJ3L1tImeZpPxzsnhsQCbq5fFnZgYJgR4j+WOXlTl7gETzMCsL9pXaFVsmyhOe4PF5W51/zbemagDmmPxyq102/8LMxthpkAscm+oMEfKleG8TlgNIj0NWMXhsyiN/a+UgD/wBXzqHB4UgZoMEbQf7NItrkix99tqYLeRiZGv1rWdk8QfvNt7aqEU+LTU+E9OW1YbhPB2xF3IpBJBY8vhB18tAa6N2A7Kmw9y66MQVygMPYbUk8jBGk0yB92hw7XcmVmAzT3YJExrJP8q0aXPu9gZjmKif7nkJpXb4uVuQ6hbZXQBemzCdaU8fxV0vbbVlA8Kga6iPFGonSgDnP2k8Sa5iLQI3DHTlJGkfuilOHwtxEuBrbCRpKkEyP9xWk4h2aIt3Lly7mdnUiRDrAPPbptHSp8Ji3W0oe5ecgk/lhRt4hBP1oAyHB+Fm9cKgMYBJCgk6R09a6XgeEtbwy5lKss6dBPTqRSezxzOctmykbyCXYsfzF59Zp/wAD7QnZgUUaDfXp/P6UDTpmf7YWIw6kCQWBuAEaAFun7vLSal7A4D7+TZRRZFlMz3DL7mEUAnXZyTIiNjNaqzirirmCqyLKtrlYJE6EaHSBBGtOeCLh7GAvX8NaFoOGJ8KoSUBAnKADBn50A1TOJ3TcDnMQxFw6z4SBKnzA0BHrXjHIbgjMdtpgbjfzraYj7Ohcth7F7vGKqwtjKZ08QmQfTT1rHcUwT4cFbiNbYnQNod+ux06UUPW6qzWcG7YWXthL6KhVcneZITb3XHsGI0PlV3jvCb+Rvu4S6CpXL7NzY+LSVY7nTLWI4N2kfDqFCArMyCVaes6g8uXKnbdsmbJ3GjgklXXdeYBU789D7pqrpE1bo6z9nNjLgUBEHmK1FKuzCEYa2W9phmPqdaa1IBRRRQAVW4jw63ftm3dXMp+h5EHcEciKs0UDTadoz1q/iMJ4bobE2BtdUTdQdLiDW5H5l16jnTfh/FLV9c1p1cbGDqD0I3B8jVqkvaHA2VRr5T8VYCMhNt2YkBEzqQfE5UQdNanY1tcR01n4egn7VjvLoYexZYKT1cgH5KpHxb9NVbxIysNwQadf8vOmHa2bveCC0MoB7wtmZswjQksYIJ136psM8rruNDTRE6ulsMP+OhgMy6DmddSDEdKscHws+PMQQSI67VnL7yTTvgfFAqsG6yD8NqZB87TdoTYyRbbUsCeQERI6nX6VyntJiO8u5o8Tkn4E6CtLx/ixvXi5WIGQqTtBO0V5wnCQ0tlyjk5GmnrqfQU0rAyGBwpu3ltpuxyD+FPn7Im1JYqI0ILfLbqJPw+Bu8YfDYfxop76QUMwQQZkxpE7g7zVxOJJjsOU8KYgksFQTmAHinzMk+XKpkuSNYTSdsRWbliycwnOdM0ZtPnoRvO+tP8AheIBtqwvQJkgsMxA9Tt86oN9nuIVc75AB4o1Y66kaDTnM1Dh8dkLDKrKdCpGmnpr9aFsTxGnK0a3FpavqgtuOrEzr5SB/elPMJwy2VEosjmC38TBjyrnmJ4uvdbLaKtIKQo2jXmT86u8I4hcvIVFy+ANyqkrG+rDKFO3tGmQbHi3Dbb2mUZQREwASY1UH40hwPCY/wAUEkajxCPLTc/HrVvhuNW0mUswKuVYnxEELmGaBCysEE7g6E1WxnaBTmSyQzn2jzUHmT1oAqLwwIzZTm8lAHzAH0phYwqMmRlGuuoE7bj+M0ouYxlhS2p385nrpyPxidJqHiPHEtI1x9ANoEknlBnWdNT/ALCbzRr7N6dRTxnFLuH0EQYBVlVpXWAZ6g0q4vxq5cQBgUsqCptWTkzFjqwVpAOppRi+N9+0ZTJnJvq28xM7gV8/4qMrZxDgewZBmNImqToh5SZ5wyWUztbvM5OmS4hR1PqJRo/MpHLQV6xPa6+qm0zC8karfAur6eLxdNiKSM7kzBkDpGnnUF5y0mdTQSW8dessAbds2294ByybGcoeXUzGmZhHSrnZXCd7ibadSB9aTgV0b7GOC95iWvEeG2NPU0Adf4JcIQ2n9uzCH9QiUf8AeWJ5Bgw5UxpVxM91etXvdJFm5+y58DH9l4HkLrGmtJFyXNcwooopkBRRRQAUn4o2fFYa1rAz326eABUB/fcMP/5+VMMfj0soXuGFESYJ3MDQVlcL2jD443Etu1tkS1mIjIA7lnkTocy9PZoabLg0m2+hrcTdyqT4f3jlHxMGKxGPfur7BgAG1kNmAMTvpyIOoG8xGta2/wAQDI3dS7CNFA5/tbjrGsbVleJ4F7inwENLACI1W2bhUAaamAI6NzZiZbovhwUtyC/hjMjnXq5mFsKBMSZHT+/40YC7mtr1Ag/CmeExuUQdvqKoyap0Inwlu0huwxPtQYI10J118/hS48YJB6GdCfXp6zp1rScRxqG3ltmYIVlgAka7add4rL8HQsWU2hFxgubbLAMgDr4qLoErsRcduIwifGpmIiQfPnypTg8W1p1uIYZTINOeOYcpduWgpfKcocTJg6SOlV8DhjlKCx+JPtPKhR6adDQxGjsfaXdJgpmEHwwCWM855R/OneFstjEOTCJbDiDdJy/5fDJ+A+IrGpwy5bcXGe0DsYIjb6/GmLcXxVx/BjLgXnk7kbeeTMBTQGnt/ZvhwPxmZlmSJyr89/rVbiFpbJKYVhZtx7COdTtn0B1MDnrzms5cxN0GXZmP5nYsfmxP0qO+7vqwJ84/sUXQtx6LZNrLdugIRlLSoJMEAkDdgNukUlwjFJW0BlBJJ67+JiddqqXcyx4SZ3A3j61pOC4S3Bgbj3jrvt8KG7BIx3EuIuXnNEGNBvG3pVfij3GsTESPCTrm6x/fOtpxjhXiV8OqZ5ykQI+J60q43wi5kXxZm10EwI2EA8/SppGntJVVkHZ61groQhMl9Ey+0xOYj2t4eddtdSNKO0uB7tC7WGuKFP4iw0EDSdmUHymIM1l+H461ZzWsTazMHJkqGg6cjBA9OtabFduVtC26EXAT7IaCFg6wwJ0II16mtE8GZz432PvE/Gq6Zsx10q7xXFC7duXFUIHYsFGgE+nzPmTVW0kACoGS2rZYgDc6V+i/s77O/dMGgI8b+JvjsK5j9lXZA4i+Ltxfw0115nkK7sBQBV4pghes3LZ0zqVkaESNCDyIOs+VR8DxxvYe1cYQzKMw6MNGHwYEfCr1JOyi5bd5PyYm+B6NcLgfDNHwqeZoswfwa7+w7oooqjMKKKKAFPaHHqlvKyhy2ysMwMEbjnrFZe5jUJzO/dKROgBaASAuVTI58q3pQaGNtqzPEexFs23Nk5b050ZtQDM5SsRlO2x+NO0NZdDbgS2u5VrM5W1k+0eXi86u3bIbyMEBhEiek/3pSfgfaJLh7m4osYhRDWjp8bfJlO+k/wA6eVNpjlFwdMy/GOFdwRctr4ICso5ACAalwWGtsMw1B+laJ0BEHUGstjsE2FfOmtonUdKZJnO0HCXt3w1szPiX57VY7L33LFnEfiNOgGugM9I0pri7yX4KOFYDSaX4DGlLUFZmTmB5ydxS5lL3X31E/Gh3Ny5A1ZpV4013E86S37LXnzMST6jl/OtJxPAXcQivbQsBMidQYGw5ikBtPbIzBlJ2kecUyT7a4cApA1k6g6x/vUeKwkaGCKvcOTNc1bQ9Dz+NT3cOCSGMRQAkbBWyu2vqf4VGvDwF2mes/wAKcDBAbV6RCDrrQAtwVl0ABt6R5H+FWfvpVpWV+M/Q1ZIfqo+dVr19gYMHy5UAfLHaBlYy0/tac9xXm12lUsQwgcvWes1Sx97SYAnTbT5Gl+JsgDxArI3Xb5HagBhxu1ZxQOXS4NmgVj8fhygQEHQsuvkQeXqasrimsNqZEHL/AErxj8YbygnfPH+kUmVHZ+XoUEsEiQJ5U17Odm7mKvrbUc9fKrXAuzz3Liqksx+ldy7I9kkwdvYG42rN/KmSMOA8FTC2VtINhqeppjRXl7gAJJAA3J0AoA+XroVSzGAoJJPIDUmkfYhCcMbhEd9du3o8nuEj6QapcQxx4gfu+GJ+7z+PfGxAOtu2feJ5kaAdZrU2bIRQqiFUAADkAIAqFl2byWiGl7v9q9T3RRRVmAUUUUAFFFFAFPiXB7OIXLetq4G0jUeYI1B9KXL2ZdI7nF4i2B7pKXR6fiqzR8ae0UnFM0jxJRVJ4+qFI4bif/2//Jt0Nwa4x8eKvFYgqFsqD/5Zb602oooXtH8PovQxvG+zL2m73D+IbsnP4Uo4RZV7cqxDiZX49K6TWRw/ZpLy3IbJdt3rq5l6G4XUMP2HSjmC91/L8mfOJuIdGK89NB8qlt8cDyuKUsh8h4T1B3Fe+L8NxFr/ABEzAe+uvzHKliXA21MgsYrssG8WFuBx+UmGHx50hxtu/ZaGUjyaf6wab21ymVkehq23G3VYaHX8rAN/GgDM4PiTGc05hy5V6vY8EkZx6TEetO8mEvyY7lz09k/ClWP7IEktbdW8qAKb3ttTB57gVA+Iy+8CPShsPdsiCJHSqwmZC6UATNxBSDyPLSaXu86kz615xOI1mN+QrxgOB38W8KjRygUAUeIDN7w02FPOx/ZS5iiFUEDNmJPIRE1tey/2PKpD4kzzy/1rccGwaJiL4tgBUS1bgcm8bmfOHSky47PyKvBuw9vDqMj3EuRq6kfwYFfpTAcLvgQMXcPm9uyT/pRR9Ka0UUCm1j8ITtwrEkR98Yea2rQP+oMPpUI7H2mIOIuXsSRGl15XTn3aBU+lPqKWlFLiyW2PJJfY8WrQUBVAUDQACAPQCvdFFUZBRRRQAUUUUAFFFFABRRRQAUUUUAFJLD91j7iEQuJQXVP67YCXAT1Kd0R+y1O6WdoOEm/bGQ5L1thctP0cAiD+lgSpHRjSZpw2rp7PHfzGRFKOI9lrF3UrlbqulHBO0a3pt3B3WIXR7TaEHqv5lPIjqKcUJ2TKLi6Zi8R2Fcf4dyfI0nx/ZHE/lB9K6JjeIW7K57txLajm7BR8zS0cSvYgxh07u3zvXVIJE/8ATtGCdJ8TQNjDUNjjBtXy6nOG7OXw2XJ4omJ1jaY6edRrwPFhvAjCutcP4alkELLFjLOxzMx6sx+g2A0AA0q1lpkurwcos9nMTeUGARyIII+dWMN9l95/8S5A6VvMTwplY3MMwRz7StJtvrzUHwudfGuvUNAFR2O0iBhbxKnD3DAAc+Byf+3c9lvTRuqilfUvReY5+4o4Z9mmGtwXBc+e1afC4C3aEW0CjyFTg18dwBJIAG5OlMzPl24FUsxgAEk9ANTSrssC1k3mENiHa9EQQrQLYPmLYQHzpdi8Z/xB+4sycMD+PdGgeP8AoofeB947R666gCNBUrLs2ktEdL3f7L+fQ+0UUVRiFFFFABRRRQAUUUUAFFFFABRRRQAUUUUAFFFFABRRRQAv4rwGxiQO+thiNm1DD0ZYI+dUF7IKNsTiwv5e/aP6/WvtFJxRpHiziqTLOB7MYe0wdbea4NrlwtccejXCSPhTWiihJLYmUpSzJ2FFFFMkKjv2FdSrqGU6EMAQfUHSiigBMex1gf4Ru2PKzduIvwQHKPlXj/kqy3+M9+/GsXbrMv8AlECiip0roa+24n/THliwqKFRQqgQAoAAHQAbVJRRVGQUUUUAFFFFABRRRQAUUUUAf//Z"/>
          <p:cNvSpPr>
            <a:spLocks noChangeAspect="1" noChangeArrowheads="1"/>
          </p:cNvSpPr>
          <p:nvPr/>
        </p:nvSpPr>
        <p:spPr bwMode="auto">
          <a:xfrm>
            <a:off x="0" y="-323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f-ZA">
              <a:latin typeface="Calibri" pitchFamily="34" charset="0"/>
            </a:endParaRPr>
          </a:p>
        </p:txBody>
      </p:sp>
      <p:sp>
        <p:nvSpPr>
          <p:cNvPr id="18438" name="AutoShape 8" descr="data:image/jpeg;base64,/9j/4AAQSkZJRgABAQAAAQABAAD/2wCEAAkGBhQSERQUEhQWFRUWGBoWFxgYGRgYHRsbGxcYHBsZGhoYHiYeHBojHRwWIC8gJCgpLCwsFh4xNTAqNScrLCkBCQoKDgwOGg8PGiwiHyQsLCwsLC4sLCwsLCwsLCksLCwsLCwsLCwsLCksLCwsLCwsLCksLCksLCwsLCwsLCosKf/AABEIANQA7gMBIgACEQEDEQH/xAAcAAACAwEBAQEAAAAAAAAAAAAABQMEBgcCAQj/xABGEAACAQIEAwUFBQYEBAUFAAABAhEAAwQSITEFQVEGEyJhcTJCgZGhBxQjUmJygrHB0fAzkqLhFRZDU2OjsrPxJCU0VHP/xAAYAQADAQEAAAAAAAAAAAAAAAAAAQIDBP/EAC8RAAICAQIEAwcEAwAAAAAAAAABAhEhEjEDQVHwInHREzJhgZGxwUKh4fEEFFL/2gAMAwEAAhEDEQA/AO40UUUAFFFFABRRRQAUUVFicSttC7sFVRJJMACgNypjOMLauqjiAROYmBvFTjiVs3e6DjvIzZfLTXpzFYTCX++vXDme5vcsls05ZnQNyKx56etTviHF7DX7aNcYTbIA1IGgmNNmOv6aqgdrDN7RSnDdpLZYJdV8PcOgW6MsnXRXBKMdDoGJptUJ2VKLjuFFFFMkKKKKACiiigAooqHF4xLSl7jKijdmIA+ZoGleEfMbjktLnuMFWQJPnttVTH8cS3ljxloIAOsHY/Gs92k4h967m2iXRaNyWdkZFMaaZhMRmOwnSJqvxO8HS7dMgIQE5eM+zEdIH/xVJWJpp0zd0VmOzHHQoSxfNxbzeJTdmLgOoyMd4BAjetPUjcWtwooooEFFFFABRRRQAUUUUAFRX8UqRmYCdBPOpax/aPH3GxHckIgUd4jaydNdSYHMfCmkBsKK59xjiF3LbdWZVtGMwaSSxO6nSVA0nea0ljsnaaGuvevkje5deOuiKQg+VJ2ti4qP6n+R7NZs2Pv2JbPrhsO2ULyuXh7RbqqaCOs174r2fwlmzdu/d7cojNoupIBIHzivfDOyVpLNtT3gcKuZku3LctGpPdsBqZqHbwbR0QWpN9Fj68+7GT8Jtm8t4r+IoygyRpryGh3NVbGBXD3cwYBXOULruTOnKNqkHDLi+xiLn7NwLcH8A/8AqpNxy/elA9tHQGQ6XLaA6QSUuzqNRGYjXWqcmjOHDUnSffzH917V5CrhXRlVirCQVeYkEc4NUhgLmG1sE3LfOy7SQP8AwnbX9xjHQrSSz2ktiAScxKSrAhoQkgCZJ110LA8iSxImxPaLE3dLNvIOrb/KksjlfDxy6GmwePS4uZTsYIOhU81YHUHyNeb3FLSe1cUfEVz7iuDva3HuNnMAxoCBsDG4/hNVsHgBcBI9obg/39aZm0t0b+52ow4/6grwO1uG/wC4Kw1jAS2Ur61I/BZ2ymmSb6zx2w21xfnVy3eVtiD6GuSXMGvpVRMZcQnu3YRzBoGlZ1jGcTOY27Ci5d5yYS3PO4w59FGp8hrUFnhFsOLt9u+uqQAzjwoWMDu09lJmJ1bqxrm3Du3t/CwkK6amI1kmSSeZJ1JO9aHDfaDavkz+GWCgzrqrEgjTSOok7EezBl9WaxedMf5ffQ1+Mui8rWkYBjO8+6xB+RFeH7OWWsi04JUHNuQc3XT5Uj4XxANfzWw11hIlWQAyJ3bddjo06DQAZQ/X7w4nNatj9IN0/wCY5QD8DQpCnw9LJOKcIt4i0bdwae6RoVI2ZTyIqn2cx7sLlm8ZvWGyMfzqRKXP3h9QambgeYRcvX39Lndf+yEpTxDs9YTE4cm3mS7ntMGLP4sudGJYk6BHG/vUne5cNLi4N/Hbvf0NTNFKP+UcJysIvmsqfmpBqs/Zh7euFxN62RstxjfQ+RFyWHwanb6EKMH+r6r0bNBRSHhvaBxdGHxaC1ePsMpm3djfITqD+k6087wTEienOmnZMoOLpnqiiimQFFFFABWU7SYFcRjLFke0LbPcMSO7zAQdRuZHxNaukOEH/wBzxE8sPZA9C92fqPpSbo0gk7b5IiucAAvZcgay5kiNBHIwRAnX0FaG2gAAAgAQAOlUeN3wLTLmCswIXWD55RuSBrFK+HY2InUK2YxoSe7yKCDEaR4TB2OoDNQ5cgXDbVjHtEJshR792yp9DeTN/pmmdKr4JtYeTJ7y2SdfXnrvU/FOKrZWTvyHWhClhJeZPjMalpSzkACsXjuJG+x7pBaQ6l9ifPSvj3Gvt3l06e6vIVNZwuZ1IGcL4ikSI2kgakTGnPz2pkptbFvg/Z62yyFBU+86zm9Adx5mvd/h72Yh8oJ0HtIf3T4lgcgQKv3e0aIpkHMNMo1BPk3L4wfKkmGxnfM9y4wMeFROgM6gAa6fx+NFD1MjxnFFJK3ViOcll/gI+IjzNfIVgrW9XHsgbH9LfpPXlvVw4q2olkBb06etLrvErSqXVe7edlEqd/aGnzBB86Q015Dmzirbp4gFIOVlO6t0MfTqCDXh8AqLuB/OskeLMzjw7kCJAB10E6QRJiesc60GL4zb7vItwFtPEdAo6mdzyA3n0MKxuD5GR4yXW4ylpB5gAfDTY/1qvgLgVtdoP9imdvAo1057kKNQG1Jkzt9decyKZ4fh9pLhdRcMqVIyvBnzIiiynHkY69bDHUc5qhxDBeHwyBzjQ/SnHHLa2biqDAYmFaJgAk7HYRuapWmzK2o0YqY0jX48ooJzyx8xbw3tZfwjAN+In5W1UjoQa7NwXtnauJDgWrgX2JEH9mOVcg/4UC65j4cwPy1gnz2rVqUw1tsRcUgm2FjQkrJ210LMQI8hVpKiJN8zp/DMd31vPlyySB5xzqt2h0t22G63rJ+Buqrf6WasRwHtH3GICZgc4IRWdkTSPFENz025mtfxfE3TZM2Ruh8NwNs6n3gtTLGC+GvEmPKKXjixHt2Ly/uq/wD7TMaE4/YJANxUY7Lcm2x9FuAH6UWhaJdDNdqw2IxIsK2UW0Nyfy3IJUjoR4df1Go34u9q4t51733RqFJYgTAAjTUfKmfGeFqLha0pNy/oxkkaREdNusaClXAuD3L1xWYqbVm/dU66zbcgadJA+tXixeJw+C/P9G6Q6CRHlX2iipJCiiigApNdGTiCNGl6wyE/qtOGUfFXuH92nNKe0lqLa3lEth3F4QCTlAIuAAaybbXAPMikzTh711x38y3i8GzzluFQQBBAI058mn4x5VXs8EAMuxffQzGu+5Jj9M5TzFMUcEAjUHUHyr5duBQSdhRROprAt7RYnJbVuYuI0eQcT9JrJXMf3jl7h22FTcbxzXSXM5Rov9aUI4gzpzn0pivFDfCXReMRGUgn0qr9zTFt3uBvxctnLcTMUuWmDGZDe55aA7iQaibGE2iLfhnXNGgHMyT9aTP2aLsLgkMARmDtaYqQAwlSGYHynadCBRYJNmgW+95c2IYwCVlcoLRoIy6AHVs3nA12kt91lk5bQWANY0A01bnSa61xEVQR3agAKojKAI0OulHAXtXMRlvCQwOWdYMjed96LHSW7Lt0nkGcaQQCQfQnQ18u4O4V1QAeevzA/rWn4haRE6ToOZPoBufSqT2c2+i/l5/vEfwGnUmkNUZO/Z/KZO2ggT0HOf7JFQJw9lIIAPLWN/LoOVay1hlchoGUaIIgebfHYeXrTHA8FW5yBAOsidDy6VOmzT2rj4V8xDw63lYaHMZ8BEZddPXnqNK88efFaKii2CJzkyOekaHpzrVW+EqGKMTKDMjSQSv5s35h7J16E+1FZzi/FyxAOoX3jA/zAaT5jT0qrM2reDH4zgd/Ot5stwrBATPmJkyZkrqpIiB69MvhsddsXL3/ANPiWRiuRSkZYENJ8z06DzA6NdzyDmA9djPUUmxTMSSRBG40H03pkpW6KODvF7YZ0KFhOUmSPX+lS9oOOd7lRBkVI0IG4GnUQKHMUpxhlz/f/wAVKlZpPh6VZTx+Id37wNLIMpG2mp+etb/sN26a/aGGunx57eUk8hcQsCT0WT8K5feD2nmZnn18jUVnGMj518JmdKp5M06dn6upHjMVKsrePW6hHLxHwRAJkRl0B2fciCs+zvtiuMsBWP4qCGHXzp9j+EByWU5SdDIkHTmPgN5BgSDAhMqDSeRFwnhSMbpVzZI1BsOFC6ahrQLW80gnUEaHXcnz2bv4mxh0c2u+tXc14lPDdU3WLktbaFb2phSCNgpqfivDXCC3+HmvEWVYe0qsD3hUqq5SLYcyOYFadEAAAEACAPKoUTonxfDnN/j9ytw3itrEJntMGGx3BU9GU6q3kQDVukfG+BsW7/DEW8Qo3926B7lwcxyB3FW+A8ZXE2s4GVgSlxDujj2lP97EVSfJmMoKtUdvt31GNFFFUZBXwivtFACvg02y+HO1uDb87TTkH7hDJHRVJ9qoOOXy7rYU6nVvIVPx0i2ovyA1raSBmUxmt682gR+pVpTwtLt5nuj8MOdGIl45ZVOi+rT6VO2DVrV4u7Ie1d4WrSWxAB+enQb1isbij7MR67/SulvwS0SCRJBkknMW/aJ1I8qTdoexYvMblpsrH2ljQ+Y6GmRaWxn+B8WEqvd5mMIpnNrzMH2QBrpWru8GdomI6c5/vlVfsz2S+7sblxgz7CNgPiNzWlpibb3MfxfCkoe7HiXQD41nezjXLeLLZSfAViDoxIjMY0HOfKtlxBCWbuz4ZgvoYPNVncjXXYbakEVNYtBREDffmZG56k9aQ6rcqKpmWOZusRE7hRyHlzgTNR3/ABHIOereS/1O3zPKrDkankNdOgpD2jxzYaybjKA5OgYncgwojeAPKddRNBUcs1fCcIlyZIOXQqDqPUDUU3vX0tJLEKor86YbjN21eN+3dK3iScwO/MgjmP07aeVdExfF72LIVRndgDA0VQd2Y+6vnueUnSphLUdX+X/h/wCvpalaff8ARc4z2hfFGLYKqp8A5t1zeR0EfzqW7i0gBVkkRtEcvWRt60t4LwwWbtxnuvcZsqrplVANwqzzYkknXQdKvYi6AzAgQ2x/Vzj139VPWrZxrKopYzCd2gKmGI9kjaehO3pt6Vn7hIOuu++/x5itZisGt1CsFWbUE86R3uy98NoAQdjIHxpBd7ikrUh4SY7zkeXXltGtM8Jwgq/jI8B8Q308us/3rXvjfF1tTl1O3oaKQ3KWzMTxHCqrljyBMdB6VnHaST11p/xG8WV2PMGs49wDemQPeyHaBsHiUuA6TDDqK/SmCxa3bauplWAI+NflGu0fZf2guX8GcOp/EUhQ2ngQ7vruVEwIOsTpNA0rdG5wYN2+90+xbmzb8zP4r7/mAQaSO7bk1NKjw2HW2ioohVAAHkKkpIcnbCss1wYbiVzSLd+yLjD/AMRHCzHKVb41qazGKsd/xIr7tnDw3k1y4CB/lWaUuRrwed7Vnvzo09FFFUYBVDF8Shu7tL3l3mJhUB53G5DoBJPIRJFfF497txrGHMFdLt3Q93InKs6G6QQYOigyZ0BYYLBJaQKggbk7kk7sxOpY8yaV2aaVFW/oJOL4LKgLt3l5yFDHQLO4trso89SeZNM8PZyKFHIRVTiRz4m2vJQWq+fKmQ23uFFZrjXbC5hWIfA4l0G1y3kdDpPutmXp4lH86g4R9peGxJARbgaJKtkDD4B9Y6iRQI1lUw/feySLX5gSC/7JGyfq3PLTUoMf2m70hbaeA/n0z/Ae55e9z00KnD/aeExaYZ8twM4tvckKLbEhQAAIaDvqI+Bpble75njifGmwvFHS+7DDPbUWl9xBChTA0ADBwfI1oLt0Sqq6knVYI1HUdR5187V9mF4jaTu7qpDTnC55ADgLIIjVjWR432Cu4FLF3AOO8th+9Z9S+YCYBBWBGi+ZMzuydzYq03Mp0AGY/te6PmM3wWlPbDg33nDZVb8RWDidtAwifMGsPhvtJxS5wbFtpYnNkuBhp7yho6dIiPOth2Z7YrdjvQqyIBGbRuh1OmtKi9Wl2uRz/wD5Xxd64LaWWLiFzZcqqNszkwCADOhkgaTXVuH8IbDW+6RuhYkmWMASTv8A022rQ24iAQY6V8dxIB1PpNJKjTi8Z8RJVSXd99Bdh+EIwlhLH+9RtS7F8FJ8K79CYOmxE/3pT58WslcwDDrUSeLwt7RG4Py2qjDYzXG77YfDNfFsFkhSCToxYLr+kGD5iOtYW525u2XBW492QWY3DCkQTCLskco575q6rxDuhmt3CCl5SjgnnEAn1XSf0rXIeN9ne7LwDctgiW5g+ZERJ0mP99uDKKdSQ5fA1vC+N2r9oOkzO3vKY1kf2DSLieEaII1Jn/elGGxSYdwbPiOkkyAQOQWTE66/xp9jeIB0DZiAQGAYbSPLepnCspYGnyZmb6yrDyNZ1rcxI2p/xHHgAsmpO/lPM+R5UvwCTmkSD/GsxNUUq2f2VcV7nGqJgP4T8ax+IADkD4VY4RizbvI4MQw/jQI/VVFVuG4jvLSP+ZQfpUuIxC20Z3YKqgszEwABuSelAbkPE+IpYtNduHwqOW5J0CqObEwAOZIqj2a4a1u2z3f8a8xu3PIn2UHkqwPnUWEsPirq37qlbSGbFsiCT/3rgOx/KvugydTCvalZdm0vBHTz5+nr/AUo45xBgUw9kxevTDaHu0Ht3SD0kADmSPOmd7EKgl2CjqxAHzNIeyri9cxOJMFmud2nMraQDKPLMSX/AHh0puyeHSuT5fcaYTCLhra27VtmUdCpMkyWYswLMSSSdSTNS4bHq5IEgjkRBjrB+Gm4kSBIqjxu+FKjKCToDlaR1OdToNpHnz2pXhMQc1thPtWwJ6OTG36Q+mw7wDZVhXWC1DUtTGCGcU/koFMKXYT/APIvfCrWKfLlOu8H41RgWBXOuL/ZvZuG9fwma2TncAHMtxy0sUDeyD4gIMEnQACTtDf78lFkIulxuZ2/DX1HtHkNBqZVgojQaRtS3L93zOI3eJ3sPYe811HtoM0MCr+QV0IMkkaGR5Vnex+AweIxNpFa/bdnDgO6MIXxEK2m8H2h7p1BM1sPtN7GYu9cFvBWmuWr9wM5BUKhBJKtJkLm8U7bDyqzjOC4PhuFtWCM+Kt6u6pJc3MpfMxAAGiwJmEFMg6dw7hy2ECJMbkkySeZ6fKst9oXbVMGqopDXT4gm8EeyW6AHxeqisnjvtCxZRO6PdoF7ufCzMfzyRoYER66nesFjsaz3jrmMwSdZJPib4maRS6jvshxm2lx3xCtdZjOmupMsTO/WPKthfOEuFXtnJpOUA7k7MBpNYnBXymoQEbHf+Wn0rZ9nbdq/AyDMPyFiCfiaZJsuzmIuPhwxiQSF8wOvn/Sp8SbkiCAx6g6SfLSrFm4tq2oYxrGumpnTXz0qV4ZQwE7Ef2KAEBwFzO05upMGDz50i7WdqfuiSZLtKoBoJg7nkPrXjtz2+uYNwiLJdWgGCoAga9TrsPmK5LfvXb0u7tcI3JOvy2j02oAdf8AN2KvuAz6bkKOQM85j/et3h8aWsBwkq0BpGhOx02I0+tcitxInbn6V0Ds8veYTw3I1YID7IymDvsdaRSyqPNvgFslyWyjQqACTA3UaxJ6n5VW7WcOm2DZP4agSmsjz8zOtO7mG7u2rPcQyYkHnMD6kCq92+sEHXyq3JvckwAvEsMo5BY3kcwRzBq/Zw5VGZQQDtJ1Bg6efkRvU+JwarccrsTpPIHUjz3nzyxzNWLzC3agLP5tzJjr9ZNZOWTojwvBbMjZeXJO8Vda5JmpXwJZ1FlS7NMbDQamZMAgb/DqK+YjBvbPjRl9Rp8Dsaswap0fobsfxdVwFlnOpGVQNWY9FUak+lM7WAe+Q+JACghksSCFIMq1wjR3G8DwqdpIDUi+zCwhwiXMvjiMx1IHQdB5DetnSq9ytSj7v19AooopkGQ7Q4LDtfLuWZoHhzALppzEkwNhppXzhWAZ9LYW1aLEGDqxWQREmSNd6vcV7LkgHDtluZ5LMTopBkDT0+VKsDw37tjrYxDMxcTZuzCl4OZG6GNtdfWqbpbjjFy2RtVSBG+kVXu4BSRy8Ss3Ocg8IHQAhTp0PWrVFSCdGXv32TFXcupIGlW8RiDcCKkh21n8gGhc/HQDmSOQYijxvF/d8T3hEgr8zyA8ydKtcFxM5i8C65ltdP0ovko08ySeZpPoNYyz3hbDWyVQAAcifqSTqTuSdyTTC08jXcaHlrXi/dA01ltBGknpPWqnDWObzMl5OsyRtTJ3L1tImeZpPxzsnhsQCbq5fFnZgYJgR4j+WOXlTl7gETzMCsL9pXaFVsmyhOe4PF5W51/zbemagDmmPxyq102/8LMxthpkAscm+oMEfKleG8TlgNIj0NWMXhsyiN/a+UgD/wBXzqHB4UgZoMEbQf7NItrkix99tqYLeRiZGv1rWdk8QfvNt7aqEU+LTU+E9OW1YbhPB2xF3IpBJBY8vhB18tAa6N2A7Kmw9y66MQVygMPYbUk8jBGk0yB92hw7XcmVmAzT3YJExrJP8q0aXPu9gZjmKif7nkJpXb4uVuQ6hbZXQBemzCdaU8fxV0vbbVlA8Kga6iPFGonSgDnP2k8Sa5iLQI3DHTlJGkfuilOHwtxEuBrbCRpKkEyP9xWk4h2aIt3Lly7mdnUiRDrAPPbptHSp8Ji3W0oe5ecgk/lhRt4hBP1oAyHB+Fm9cKgMYBJCgk6R09a6XgeEtbwy5lKss6dBPTqRSezxzOctmykbyCXYsfzF59Zp/wAD7QnZgUUaDfXp/P6UDTpmf7YWIw6kCQWBuAEaAFun7vLSal7A4D7+TZRRZFlMz3DL7mEUAnXZyTIiNjNaqzirirmCqyLKtrlYJE6EaHSBBGtOeCLh7GAvX8NaFoOGJ8KoSUBAnKADBn50A1TOJ3TcDnMQxFw6z4SBKnzA0BHrXjHIbgjMdtpgbjfzraYj7Ohcth7F7vGKqwtjKZ08QmQfTT1rHcUwT4cFbiNbYnQNod+ux06UUPW6qzWcG7YWXthL6KhVcneZITb3XHsGI0PlV3jvCb+Rvu4S6CpXL7NzY+LSVY7nTLWI4N2kfDqFCArMyCVaes6g8uXKnbdsmbJ3GjgklXXdeYBU789D7pqrpE1bo6z9nNjLgUBEHmK1FKuzCEYa2W9phmPqdaa1IBRRRQAVW4jw63ftm3dXMp+h5EHcEciKs0UDTadoz1q/iMJ4bobE2BtdUTdQdLiDW5H5l16jnTfh/FLV9c1p1cbGDqD0I3B8jVqkvaHA2VRr5T8VYCMhNt2YkBEzqQfE5UQdNanY1tcR01n4egn7VjvLoYexZYKT1cgH5KpHxb9NVbxIysNwQadf8vOmHa2bveCC0MoB7wtmZswjQksYIJ136psM8rruNDTRE6ulsMP+OhgMy6DmddSDEdKscHws+PMQQSI67VnL7yTTvgfFAqsG6yD8NqZB87TdoTYyRbbUsCeQERI6nX6VyntJiO8u5o8Tkn4E6CtLx/ixvXi5WIGQqTtBO0V5wnCQ0tlyjk5GmnrqfQU0rAyGBwpu3ltpuxyD+FPn7Im1JYqI0ILfLbqJPw+Bu8YfDYfxop76QUMwQQZkxpE7g7zVxOJJjsOU8KYgksFQTmAHinzMk+XKpkuSNYTSdsRWbliycwnOdM0ZtPnoRvO+tP8AheIBtqwvQJkgsMxA9Tt86oN9nuIVc75AB4o1Y66kaDTnM1Dh8dkLDKrKdCpGmnpr9aFsTxGnK0a3FpavqgtuOrEzr5SB/elPMJwy2VEosjmC38TBjyrnmJ4uvdbLaKtIKQo2jXmT86u8I4hcvIVFy+ANyqkrG+rDKFO3tGmQbHi3Dbb2mUZQREwASY1UH40hwPCY/wAUEkajxCPLTc/HrVvhuNW0mUswKuVYnxEELmGaBCysEE7g6E1WxnaBTmSyQzn2jzUHmT1oAqLwwIzZTm8lAHzAH0phYwqMmRlGuuoE7bj+M0ouYxlhS2p385nrpyPxidJqHiPHEtI1x9ANoEknlBnWdNT/ALCbzRr7N6dRTxnFLuH0EQYBVlVpXWAZ6g0q4vxq5cQBgUsqCptWTkzFjqwVpAOppRi+N9+0ZTJnJvq28xM7gV8/4qMrZxDgewZBmNImqToh5SZ5wyWUztbvM5OmS4hR1PqJRo/MpHLQV6xPa6+qm0zC8karfAur6eLxdNiKSM7kzBkDpGnnUF5y0mdTQSW8dessAbds2294ByybGcoeXUzGmZhHSrnZXCd7ibadSB9aTgV0b7GOC95iWvEeG2NPU0Adf4JcIQ2n9uzCH9QiUf8AeWJ5Bgw5UxpVxM91etXvdJFm5+y58DH9l4HkLrGmtJFyXNcwooopkBRRRQAUn4o2fFYa1rAz326eABUB/fcMP/5+VMMfj0soXuGFESYJ3MDQVlcL2jD443Etu1tkS1mIjIA7lnkTocy9PZoabLg0m2+hrcTdyqT4f3jlHxMGKxGPfur7BgAG1kNmAMTvpyIOoG8xGta2/wAQDI3dS7CNFA5/tbjrGsbVleJ4F7inwENLACI1W2bhUAaamAI6NzZiZbovhwUtyC/hjMjnXq5mFsKBMSZHT+/40YC7mtr1Ag/CmeExuUQdvqKoyap0Inwlu0huwxPtQYI10J118/hS48YJB6GdCfXp6zp1rScRxqG3ltmYIVlgAka7add4rL8HQsWU2hFxgubbLAMgDr4qLoErsRcduIwifGpmIiQfPnypTg8W1p1uIYZTINOeOYcpduWgpfKcocTJg6SOlV8DhjlKCx+JPtPKhR6adDQxGjsfaXdJgpmEHwwCWM855R/OneFstjEOTCJbDiDdJy/5fDJ+A+IrGpwy5bcXGe0DsYIjb6/GmLcXxVx/BjLgXnk7kbeeTMBTQGnt/ZvhwPxmZlmSJyr89/rVbiFpbJKYVhZtx7COdTtn0B1MDnrzms5cxN0GXZmP5nYsfmxP0qO+7vqwJ84/sUXQtx6LZNrLdugIRlLSoJMEAkDdgNukUlwjFJW0BlBJJ67+JiddqqXcyx4SZ3A3j61pOC4S3Bgbj3jrvt8KG7BIx3EuIuXnNEGNBvG3pVfij3GsTESPCTrm6x/fOtpxjhXiV8OqZ5ykQI+J60q43wi5kXxZm10EwI2EA8/SppGntJVVkHZ61groQhMl9Ey+0xOYj2t4eddtdSNKO0uB7tC7WGuKFP4iw0EDSdmUHymIM1l+H461ZzWsTazMHJkqGg6cjBA9OtabFduVtC26EXAT7IaCFg6wwJ0II16mtE8GZz432PvE/Gq6Zsx10q7xXFC7duXFUIHYsFGgE+nzPmTVW0kACoGS2rZYgDc6V+i/s77O/dMGgI8b+JvjsK5j9lXZA4i+Ltxfw0115nkK7sBQBV4pghes3LZ0zqVkaESNCDyIOs+VR8DxxvYe1cYQzKMw6MNGHwYEfCr1JOyi5bd5PyYm+B6NcLgfDNHwqeZoswfwa7+w7oooqjMKKKKAFPaHHqlvKyhy2ysMwMEbjnrFZe5jUJzO/dKROgBaASAuVTI58q3pQaGNtqzPEexFs23Nk5b050ZtQDM5SsRlO2x+NO0NZdDbgS2u5VrM5W1k+0eXi86u3bIbyMEBhEiek/3pSfgfaJLh7m4osYhRDWjp8bfJlO+k/wA6eVNpjlFwdMy/GOFdwRctr4ICso5ACAalwWGtsMw1B+laJ0BEHUGstjsE2FfOmtonUdKZJnO0HCXt3w1szPiX57VY7L33LFnEfiNOgGugM9I0pri7yX4KOFYDSaX4DGlLUFZmTmB5ydxS5lL3X31E/Gh3Ny5A1ZpV4013E86S37LXnzMST6jl/OtJxPAXcQivbQsBMidQYGw5ikBtPbIzBlJ2kecUyT7a4cApA1k6g6x/vUeKwkaGCKvcOTNc1bQ9Dz+NT3cOCSGMRQAkbBWyu2vqf4VGvDwF2mes/wAKcDBAbV6RCDrrQAtwVl0ABt6R5H+FWfvpVpWV+M/Q1ZIfqo+dVr19gYMHy5UAfLHaBlYy0/tac9xXm12lUsQwgcvWes1Sx97SYAnTbT5Gl+JsgDxArI3Xb5HagBhxu1ZxQOXS4NmgVj8fhygQEHQsuvkQeXqasrimsNqZEHL/AErxj8YbygnfPH+kUmVHZ+XoUEsEiQJ5U17Odm7mKvrbUc9fKrXAuzz3Liqksx+ldy7I9kkwdvYG42rN/KmSMOA8FTC2VtINhqeppjRXl7gAJJAA3J0AoA+XroVSzGAoJJPIDUmkfYhCcMbhEd9du3o8nuEj6QapcQxx4gfu+GJ+7z+PfGxAOtu2feJ5kaAdZrU2bIRQqiFUAADkAIAqFl2byWiGl7v9q9T3RRRVmAUUUUAFFFFAFPiXB7OIXLetq4G0jUeYI1B9KXL2ZdI7nF4i2B7pKXR6fiqzR8ae0UnFM0jxJRVJ4+qFI4bif/2//Jt0Nwa4x8eKvFYgqFsqD/5Zb602oooXtH8PovQxvG+zL2m73D+IbsnP4Uo4RZV7cqxDiZX49K6TWRw/ZpLy3IbJdt3rq5l6G4XUMP2HSjmC91/L8mfOJuIdGK89NB8qlt8cDyuKUsh8h4T1B3Fe+L8NxFr/ABEzAe+uvzHKliXA21MgsYrssG8WFuBx+UmGHx50hxtu/ZaGUjyaf6wab21ymVkehq23G3VYaHX8rAN/GgDM4PiTGc05hy5V6vY8EkZx6TEetO8mEvyY7lz09k/ClWP7IEktbdW8qAKb3ttTB57gVA+Iy+8CPShsPdsiCJHSqwmZC6UATNxBSDyPLSaXu86kz615xOI1mN+QrxgOB38W8KjRygUAUeIDN7w02FPOx/ZS5iiFUEDNmJPIRE1tey/2PKpD4kzzy/1rccGwaJiL4tgBUS1bgcm8bmfOHSky47PyKvBuw9vDqMj3EuRq6kfwYFfpTAcLvgQMXcPm9uyT/pRR9Ka0UUCm1j8ITtwrEkR98Yea2rQP+oMPpUI7H2mIOIuXsSRGl15XTn3aBU+lPqKWlFLiyW2PJJfY8WrQUBVAUDQACAPQCvdFFUZBRRRQAUUUUAFFFFABRRRQAUUUUAFJLD91j7iEQuJQXVP67YCXAT1Kd0R+y1O6WdoOEm/bGQ5L1thctP0cAiD+lgSpHRjSZpw2rp7PHfzGRFKOI9lrF3UrlbqulHBO0a3pt3B3WIXR7TaEHqv5lPIjqKcUJ2TKLi6Zi8R2Fcf4dyfI0nx/ZHE/lB9K6JjeIW7K57txLajm7BR8zS0cSvYgxh07u3zvXVIJE/8ATtGCdJ8TQNjDUNjjBtXy6nOG7OXw2XJ4omJ1jaY6edRrwPFhvAjCutcP4alkELLFjLOxzMx6sx+g2A0AA0q1lpkurwcos9nMTeUGARyIII+dWMN9l95/8S5A6VvMTwplY3MMwRz7StJtvrzUHwudfGuvUNAFR2O0iBhbxKnD3DAAc+Byf+3c9lvTRuqilfUvReY5+4o4Z9mmGtwXBc+e1afC4C3aEW0CjyFTg18dwBJIAG5OlMzPl24FUsxgAEk9ANTSrssC1k3mENiHa9EQQrQLYPmLYQHzpdi8Z/xB+4sycMD+PdGgeP8AoofeB947R666gCNBUrLs2ktEdL3f7L+fQ+0UUVRiFFFFABRRRQAUUUUAFFFFABRRRQAUUUUAFFFFABRRRQAv4rwGxiQO+thiNm1DD0ZYI+dUF7IKNsTiwv5e/aP6/WvtFJxRpHiziqTLOB7MYe0wdbea4NrlwtccejXCSPhTWiihJLYmUpSzJ2FFFFMkKjv2FdSrqGU6EMAQfUHSiigBMex1gf4Ru2PKzduIvwQHKPlXj/kqy3+M9+/GsXbrMv8AlECiip0roa+24n/THliwqKFRQqgQAoAAHQAbVJRRVGQUUUUAFFFFABRRRQAUUUUAf//Z"/>
          <p:cNvSpPr>
            <a:spLocks noChangeAspect="1" noChangeArrowheads="1"/>
          </p:cNvSpPr>
          <p:nvPr/>
        </p:nvSpPr>
        <p:spPr bwMode="auto">
          <a:xfrm>
            <a:off x="0" y="-323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f-ZA">
              <a:latin typeface="Calibri" pitchFamily="34" charset="0"/>
            </a:endParaRP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0"/>
            <a:ext cx="14160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1125"/>
            <a:ext cx="2247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B0F0"/>
                </a:solidFill>
              </a:rPr>
              <a:t>Решение - Проект Транзист Видео</a:t>
            </a:r>
            <a:endParaRPr lang="af-ZA" sz="3600" smtClean="0">
              <a:solidFill>
                <a:srgbClr val="00B0F0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87363" y="871538"/>
            <a:ext cx="8229600" cy="33956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dirty="0" smtClean="0"/>
              <a:t>  </a:t>
            </a:r>
            <a:r>
              <a:rPr lang="ru-RU" sz="2000" dirty="0" err="1" smtClean="0">
                <a:solidFill>
                  <a:srgbClr val="FF0000"/>
                </a:solidFill>
              </a:rPr>
              <a:t>Видеонавигация</a:t>
            </a:r>
            <a:r>
              <a:rPr lang="ru-RU" sz="2000" dirty="0" smtClean="0">
                <a:solidFill>
                  <a:srgbClr val="FF0000"/>
                </a:solidFill>
              </a:rPr>
              <a:t> роботов подобна навигации человека на основе зрения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 smtClean="0"/>
              <a:t>Навигация БПЛА                     Навигация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с помощью видео        наземными роботами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                                </a:t>
            </a:r>
            <a:r>
              <a:rPr lang="en-US" dirty="0" smtClean="0"/>
              <a:t>       </a:t>
            </a:r>
            <a:r>
              <a:rPr lang="ru-RU" dirty="0" smtClean="0"/>
              <a:t> с воздуха (патент)</a:t>
            </a:r>
            <a:endParaRPr lang="af-ZA" dirty="0" smtClean="0"/>
          </a:p>
        </p:txBody>
      </p:sp>
      <p:pic>
        <p:nvPicPr>
          <p:cNvPr id="19459" name="Picture 2" descr="https://encrypted-tbn1.gstatic.com/images?q=tbn:ANd9GcR3-6m8kJaXIoqZodsDFzL0N0ZX1s-P5C9wxBqZUwWYQvNYhXMg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3097213"/>
            <a:ext cx="43735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archvis.ru/upload/blog/tank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550" y="3046413"/>
            <a:ext cx="32893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Успешные летные испытания метода</a:t>
            </a:r>
            <a:endParaRPr lang="af-Z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179512"/>
            <a:ext cx="8259763" cy="1265237"/>
          </a:xfrm>
        </p:spPr>
        <p:txBody>
          <a:bodyPr rtlCol="0">
            <a:normAutofit fontScale="55000" lnSpcReduction="20000"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Метод разрабатывался </a:t>
            </a:r>
            <a:r>
              <a:rPr lang="ru-RU" dirty="0" err="1" smtClean="0">
                <a:solidFill>
                  <a:srgbClr val="FF0000"/>
                </a:solidFill>
              </a:rPr>
              <a:t>Купервассером</a:t>
            </a:r>
            <a:r>
              <a:rPr lang="ru-RU" dirty="0" smtClean="0">
                <a:solidFill>
                  <a:srgbClr val="FF0000"/>
                </a:solidFill>
              </a:rPr>
              <a:t> в Израиле, проект </a:t>
            </a:r>
            <a:r>
              <a:rPr lang="ru-RU" dirty="0" err="1" smtClean="0">
                <a:solidFill>
                  <a:srgbClr val="FF0000"/>
                </a:solidFill>
              </a:rPr>
              <a:t>Технион-Рафаель</a:t>
            </a:r>
            <a:endParaRPr lang="ru-RU" dirty="0" smtClean="0">
              <a:solidFill>
                <a:srgbClr val="FF0000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Есть альфа –версия программы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 летных испытаниях над Галилеей (1км высота полета) :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ошибка положения 29 м;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/>
              <a:t>ошибка ориентации  1.3 градуса . 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f-ZA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650" y="1841500"/>
            <a:ext cx="36099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Примеры использования </a:t>
            </a:r>
            <a:r>
              <a:rPr lang="ru-RU" dirty="0" err="1" smtClean="0"/>
              <a:t>видеонавигации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БПЛА , наземные роботы, навигаторы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31800" y="447675"/>
            <a:ext cx="1873250" cy="857250"/>
          </a:xfrm>
        </p:spPr>
        <p:txBody>
          <a:bodyPr/>
          <a:lstStyle/>
          <a:p>
            <a:pPr algn="l" eaLnBrk="1" hangingPunct="1"/>
            <a:r>
              <a:rPr lang="ru-RU" dirty="0" smtClean="0"/>
              <a:t>Патент</a:t>
            </a:r>
            <a:endParaRPr lang="en-U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1160463"/>
            <a:ext cx="25923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673100"/>
            <a:ext cx="121761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325" y="2786063"/>
            <a:ext cx="3238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32013"/>
            <a:ext cx="357663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942975"/>
            <a:ext cx="17589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36801" y="209034"/>
            <a:ext cx="5975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Навигация наземными роботами </a:t>
            </a:r>
            <a:r>
              <a:rPr lang="ru-RU" dirty="0" err="1" smtClean="0"/>
              <a:t>своздуха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86916"/>
            <a:ext cx="7776468" cy="5406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Целевой рынок и конкуренция: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Коммерческие компании, университетские и промышленные исследовательские центры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225D5C1-FAA9-4749-989E-1446C9B0228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5" name="Picture 4" descr="Robot Learning and Robot Behavior Control Softwa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6783"/>
            <a:ext cx="5940425" cy="28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699" y="788589"/>
            <a:ext cx="1349246" cy="39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35241"/>
            <a:ext cx="792088" cy="45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3704" y="1301215"/>
            <a:ext cx="2061845" cy="40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elbitsystems.com/elbitmain/images/hp/logo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7616" y="1073933"/>
            <a:ext cx="2094865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transas.com/assets/i/logo_en.pn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29357"/>
            <a:ext cx="1961515" cy="24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2063" y="2004611"/>
            <a:ext cx="3414106" cy="63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56997" y="1242188"/>
            <a:ext cx="2839661" cy="5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l_fi" descr="http://swe.mit.edu/members/companylogos/DraperLaboratoryLogo.g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855027"/>
            <a:ext cx="2159754" cy="39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l_fi" descr="http://upload.wikimedia.org/wikipedia/commons/4/40/Air_Force_Institute_of_Technology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23960" y="818366"/>
            <a:ext cx="1020040" cy="75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36299" y="1876224"/>
            <a:ext cx="2061845" cy="74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52329" y="3088189"/>
            <a:ext cx="2194113" cy="60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59019" y="2791334"/>
            <a:ext cx="2104943" cy="77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01247" y="3078250"/>
            <a:ext cx="1942753" cy="47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6025" y="3018008"/>
            <a:ext cx="1926129" cy="6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4070985"/>
            <a:ext cx="1430020" cy="107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41986" y="3828097"/>
            <a:ext cx="2601595" cy="13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48472" y="3936109"/>
            <a:ext cx="1521460" cy="11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08712" y="4044121"/>
            <a:ext cx="1640774" cy="31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92689" y="4692193"/>
            <a:ext cx="2639897" cy="3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1263650"/>
            <a:ext cx="37846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af-ZA" sz="4400" dirty="0">
              <a:latin typeface="+mj-lt"/>
              <a:ea typeface="+mj-ea"/>
              <a:cs typeface="+mj-cs"/>
            </a:endParaRPr>
          </a:p>
        </p:txBody>
      </p:sp>
      <p:sp useBgFill="1">
        <p:nvSpPr>
          <p:cNvPr id="7" name="Прямоугольник 12"/>
          <p:cNvSpPr/>
          <p:nvPr/>
        </p:nvSpPr>
        <p:spPr>
          <a:xfrm>
            <a:off x="4505325" y="1803400"/>
            <a:ext cx="4075113" cy="2306638"/>
          </a:xfrm>
          <a:prstGeom prst="rect">
            <a:avLst/>
          </a:prstGeom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1" algn="just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Видео-навигаторы – 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рынке</a:t>
            </a:r>
            <a:endParaRPr lang="ru-RU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Новизна к</a:t>
            </a:r>
            <a:r>
              <a:rPr lang="en-US" sz="1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разработкам </a:t>
            </a:r>
            <a:r>
              <a:rPr lang="ru-RU" sz="1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аналогов</a:t>
            </a:r>
          </a:p>
          <a:p>
            <a:pPr algn="just" fontAlgn="auto">
              <a:spcBef>
                <a:spcPts val="30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179388" algn="just" fontAlgn="auto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179388" algn="just" fontAlgn="auto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Универсальный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видеонавигатор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для БПЛА (ВСЕ основные методы и сложные ситуации)  </a:t>
            </a:r>
          </a:p>
          <a:p>
            <a:pPr marL="230188" lvl="1" indent="-179388" algn="just" fontAlgn="auto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Навигация роботов с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возуха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оригинальная запатентованная</a:t>
            </a:r>
            <a:r>
              <a:rPr lang="ru-RU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pPr marL="230188" lvl="1" indent="-179388" algn="just" fontAlgn="auto">
              <a:spcBef>
                <a:spcPts val="30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179388" algn="just" fontAlgn="auto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2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179388" algn="just" fontAlgn="auto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9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marL="230188" lvl="1" indent="-179388" algn="just" fontAlgn="auto">
              <a:spcBef>
                <a:spcPts val="30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2532" name="Picture 8" descr="Robot Learning and Robot Behavior Control Softw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675" y="2324100"/>
            <a:ext cx="2598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4888" y="2239963"/>
            <a:ext cx="5905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Заголовок 1"/>
          <p:cNvSpPr>
            <a:spLocks noGrp="1"/>
          </p:cNvSpPr>
          <p:nvPr>
            <p:ph type="title"/>
          </p:nvPr>
        </p:nvSpPr>
        <p:spPr>
          <a:xfrm>
            <a:off x="579438" y="95250"/>
            <a:ext cx="3062287" cy="971550"/>
          </a:xfrm>
        </p:spPr>
        <p:txBody>
          <a:bodyPr/>
          <a:lstStyle/>
          <a:p>
            <a:pPr eaLnBrk="1" hangingPunct="1"/>
            <a:r>
              <a:rPr lang="ru-RU" sz="2000" smtClean="0"/>
              <a:t>Сотрудничество с </a:t>
            </a:r>
            <a:r>
              <a:rPr lang="en-US" sz="2000" smtClean="0"/>
              <a:t>Hangzhou Avisi Electronics Co., Ltd. (</a:t>
            </a:r>
            <a:r>
              <a:rPr lang="ru-RU" sz="2000" smtClean="0"/>
              <a:t>Китай</a:t>
            </a:r>
            <a:r>
              <a:rPr lang="en-US" sz="2000" smtClean="0"/>
              <a:t>)</a:t>
            </a:r>
            <a:endParaRPr lang="ru-RU" sz="200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2730" y="326926"/>
            <a:ext cx="1008112" cy="69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89450" y="1075035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http://www.fasie.ru/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Фонд Бортника  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Старт 1</a:t>
            </a:r>
            <a:r>
              <a:rPr lang="ru-RU" dirty="0" smtClean="0"/>
              <a:t>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 txBox="1">
            <a:spLocks/>
          </p:cNvSpPr>
          <p:nvPr/>
        </p:nvSpPr>
        <p:spPr bwMode="auto">
          <a:xfrm>
            <a:off x="323850" y="119063"/>
            <a:ext cx="842486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875"/>
              </a:lnSpc>
            </a:pP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Сильная команда опытных профессионалов</a:t>
            </a:r>
          </a:p>
          <a:p>
            <a:pPr algn="ctr" eaLnBrk="0" hangingPunct="0">
              <a:lnSpc>
                <a:spcPts val="2875"/>
              </a:lnSpc>
            </a:pP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Израиля и России – видео-навигация БПЛА</a:t>
            </a:r>
          </a:p>
          <a:p>
            <a:pPr eaLnBrk="0" hangingPunct="0">
              <a:lnSpc>
                <a:spcPts val="2875"/>
              </a:lnSpc>
            </a:pPr>
            <a:endParaRPr lang="ru-RU" sz="1200" b="1" i="1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lnSpc>
                <a:spcPts val="2875"/>
              </a:lnSpc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b="1">
                <a:solidFill>
                  <a:srgbClr val="000000"/>
                </a:solidFill>
                <a:latin typeface="Calibri" pitchFamily="34" charset="0"/>
              </a:rPr>
            </a:b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5" name="Надпись 2"/>
          <p:cNvSpPr txBox="1">
            <a:spLocks noChangeArrowheads="1"/>
          </p:cNvSpPr>
          <p:nvPr/>
        </p:nvSpPr>
        <p:spPr bwMode="auto">
          <a:xfrm>
            <a:off x="1503363" y="954088"/>
            <a:ext cx="60579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latin typeface="Calibri" pitchFamily="34" charset="0"/>
              </a:rPr>
              <a:t>РУКОВОДИТЕЛЬ ПРОЕКТА: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>
                <a:solidFill>
                  <a:srgbClr val="215968"/>
                </a:solidFill>
                <a:latin typeface="Calibri" pitchFamily="34" charset="0"/>
              </a:rPr>
              <a:t>Купервассер Олег Юрьевич, </a:t>
            </a:r>
            <a:r>
              <a:rPr lang="en-US" sz="1200" b="1">
                <a:solidFill>
                  <a:srgbClr val="215968"/>
                </a:solidFill>
                <a:latin typeface="Calibri" pitchFamily="34" charset="0"/>
              </a:rPr>
              <a:t>PhD (</a:t>
            </a:r>
            <a:r>
              <a:rPr lang="ru-RU" sz="1200" b="1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215968"/>
                </a:solidFill>
                <a:latin typeface="Calibri" pitchFamily="34" charset="0"/>
              </a:rPr>
              <a:t>Weizmann, </a:t>
            </a:r>
            <a:r>
              <a:rPr lang="ru-RU" sz="1200" b="1">
                <a:solidFill>
                  <a:srgbClr val="215968"/>
                </a:solidFill>
                <a:latin typeface="Calibri" pitchFamily="34" charset="0"/>
              </a:rPr>
              <a:t>Израиль</a:t>
            </a:r>
            <a:r>
              <a:rPr lang="en-US" sz="1200" b="1">
                <a:solidFill>
                  <a:srgbClr val="215968"/>
                </a:solidFill>
                <a:latin typeface="Calibri" pitchFamily="34" charset="0"/>
              </a:rPr>
              <a:t>)</a:t>
            </a:r>
            <a:r>
              <a:rPr lang="ru-RU" sz="1200" b="1">
                <a:solidFill>
                  <a:srgbClr val="215968"/>
                </a:solidFill>
                <a:latin typeface="Calibri" pitchFamily="34" charset="0"/>
              </a:rPr>
              <a:t> включен в 30 выпуск </a:t>
            </a:r>
            <a:r>
              <a:rPr lang="en-US" sz="1200" b="1">
                <a:solidFill>
                  <a:srgbClr val="215968"/>
                </a:solidFill>
                <a:latin typeface="Calibri" pitchFamily="34" charset="0"/>
              </a:rPr>
              <a:t>“Marquise Who’s Who in the world”, 7 </a:t>
            </a:r>
            <a:r>
              <a:rPr lang="ru-RU" sz="1200" b="1">
                <a:solidFill>
                  <a:srgbClr val="215968"/>
                </a:solidFill>
                <a:latin typeface="Calibri" pitchFamily="34" charset="0"/>
              </a:rPr>
              <a:t>лет опыта (ведущие компании Израиля и России), 10 статей и докладов конференциях по теме проекта</a:t>
            </a: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630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Схема коммерциализации 1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af-ZA" dirty="0"/>
          </a:p>
        </p:txBody>
      </p:sp>
      <p:sp>
        <p:nvSpPr>
          <p:cNvPr id="4" name="Текст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04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08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912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216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spcAft>
                <a:spcPts val="0"/>
              </a:spcAft>
            </a:pP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Проект предполагает возможности коммерциализации на каждом этапе реализации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sz="1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28600" lvl="0" indent="-228600">
              <a:buAutoNum type="arabicParenBoth"/>
            </a:pPr>
            <a:r>
              <a:rPr lang="ru-RU" sz="1000" dirty="0" smtClean="0"/>
              <a:t>Создание пакета программ для продажи </a:t>
            </a:r>
            <a:r>
              <a:rPr lang="en-US" sz="1000" dirty="0" smtClean="0"/>
              <a:t>; </a:t>
            </a:r>
            <a:endParaRPr lang="ru-RU" sz="1000" dirty="0" smtClean="0"/>
          </a:p>
          <a:p>
            <a:pPr marL="228600" lvl="0" indent="-228600">
              <a:buAutoNum type="arabicParenBoth"/>
            </a:pPr>
            <a:r>
              <a:rPr lang="ru-RU" sz="1000" dirty="0" smtClean="0">
                <a:solidFill>
                  <a:srgbClr val="FF0000"/>
                </a:solidFill>
              </a:rPr>
              <a:t>Создание работающего модельного образца и продажа </a:t>
            </a:r>
            <a:r>
              <a:rPr lang="ru-RU" sz="1000" dirty="0" err="1" smtClean="0">
                <a:solidFill>
                  <a:srgbClr val="FF0000"/>
                </a:solidFill>
              </a:rPr>
              <a:t>стартапа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>
                <a:ln/>
                <a:solidFill>
                  <a:srgbClr val="FF0000"/>
                </a:solidFill>
              </a:rPr>
              <a:t>крупному стратегическому инвестору</a:t>
            </a:r>
            <a:r>
              <a:rPr lang="en-US" sz="1000" dirty="0" smtClean="0">
                <a:solidFill>
                  <a:srgbClr val="FF0000"/>
                </a:solidFill>
              </a:rPr>
              <a:t>; 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</a:p>
          <a:p>
            <a:pPr marL="228600" lvl="0" indent="-228600">
              <a:buAutoNum type="arabicParenBoth"/>
            </a:pPr>
            <a:r>
              <a:rPr lang="ru-RU" sz="1000" dirty="0" smtClean="0"/>
              <a:t> Дальнейшая адаптация видеонавигатора под  спецификации и создание опытной партии для продажи</a:t>
            </a:r>
            <a:r>
              <a:rPr lang="en-US" sz="1000" dirty="0" smtClean="0"/>
              <a:t>; </a:t>
            </a:r>
          </a:p>
          <a:p>
            <a:pPr marL="228600" indent="-228600">
              <a:buFontTx/>
              <a:buAutoNum type="arabicParenBoth"/>
            </a:pPr>
            <a:r>
              <a:rPr lang="ru-RU" sz="1000" dirty="0" smtClean="0">
                <a:ln/>
              </a:rPr>
              <a:t>Продажа компании крупному стратегическому инвестору</a:t>
            </a:r>
            <a:endParaRPr lang="ru-RU" sz="1000" dirty="0" smtClean="0"/>
          </a:p>
          <a:p>
            <a:pPr marL="228600" lvl="0" indent="-228600">
              <a:buAutoNum type="arabicParenBoth"/>
            </a:pPr>
            <a:r>
              <a:rPr lang="ru-RU" sz="1000" dirty="0" smtClean="0">
                <a:ln/>
              </a:rPr>
              <a:t>Создание опытного производства и продажа конечного продукта потребителям.</a:t>
            </a:r>
            <a:r>
              <a:rPr lang="en-US" sz="1000" dirty="0" smtClean="0"/>
              <a:t>; </a:t>
            </a:r>
            <a:endParaRPr lang="ru-RU" sz="1000" dirty="0" smtClean="0"/>
          </a:p>
          <a:p>
            <a:pPr lvl="0" algn="just" fontAlgn="auto">
              <a:spcAft>
                <a:spcPts val="0"/>
              </a:spcAft>
            </a:pPr>
            <a:endParaRPr lang="ru-RU" sz="1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16"/>
          <p:cNvGraphicFramePr/>
          <p:nvPr/>
        </p:nvGraphicFramePr>
        <p:xfrm>
          <a:off x="164934" y="2681645"/>
          <a:ext cx="8750206" cy="140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461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>
                    <a:lumMod val="50000"/>
                  </a:schemeClr>
                </a:solidFill>
              </a:rPr>
              <a:t>Схема коммерциализации 2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af-ZA" dirty="0"/>
          </a:p>
        </p:txBody>
      </p:sp>
      <p:sp>
        <p:nvSpPr>
          <p:cNvPr id="4" name="Текст 3"/>
          <p:cNvSpPr txBox="1">
            <a:spLocks noGrp="1"/>
          </p:cNvSpPr>
          <p:nvPr>
            <p:ph idx="1"/>
          </p:nvPr>
        </p:nvSpPr>
        <p:spPr>
          <a:xfrm>
            <a:off x="457200" y="485775"/>
            <a:ext cx="8229600" cy="410845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304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08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91200" indent="-1800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216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1000" dirty="0" smtClean="0"/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8"/>
          <p:cNvGraphicFramePr>
            <a:graphicFrameLocks noGrp="1"/>
          </p:cNvGraphicFramePr>
          <p:nvPr/>
        </p:nvGraphicFramePr>
        <p:xfrm>
          <a:off x="4552950" y="735013"/>
          <a:ext cx="3568700" cy="15405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2175"/>
                <a:gridCol w="892175"/>
                <a:gridCol w="892175"/>
                <a:gridCol w="892175"/>
              </a:tblGrid>
              <a:tr h="222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Стадия 1</a:t>
                      </a:r>
                      <a:endParaRPr lang="ru-RU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Стадия 2</a:t>
                      </a:r>
                      <a:endParaRPr lang="ru-RU" sz="1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Итого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39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Фонд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5 </a:t>
                      </a:r>
                      <a:r>
                        <a:rPr lang="ru-RU" sz="1100" dirty="0" err="1"/>
                        <a:t>млн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руб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30 </a:t>
                      </a:r>
                      <a:r>
                        <a:rPr lang="ru-RU" sz="1100" dirty="0" err="1"/>
                        <a:t>млн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руб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ru-RU" sz="1100" dirty="0" err="1" smtClean="0">
                          <a:solidFill>
                            <a:srgbClr val="FF0000"/>
                          </a:solidFill>
                        </a:rPr>
                        <a:t>млн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0000"/>
                          </a:solidFill>
                        </a:rPr>
                        <a:t>руб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39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Соинвестор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/>
                        <a:t>млн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руб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10 </a:t>
                      </a:r>
                      <a:r>
                        <a:rPr lang="ru-RU" sz="1100" dirty="0" err="1"/>
                        <a:t>млн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руб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</a:rPr>
                        <a:t>млн </a:t>
                      </a:r>
                      <a:r>
                        <a:rPr lang="ru-RU" sz="1100" dirty="0" err="1">
                          <a:solidFill>
                            <a:srgbClr val="FF0000"/>
                          </a:solidFill>
                        </a:rPr>
                        <a:t>руб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39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Всего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млн </a:t>
                      </a:r>
                      <a:r>
                        <a:rPr lang="ru-RU" sz="1100" dirty="0" err="1"/>
                        <a:t>руб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40 </a:t>
                      </a:r>
                      <a:r>
                        <a:rPr lang="ru-RU" sz="1100" dirty="0"/>
                        <a:t>млн </a:t>
                      </a:r>
                      <a:r>
                        <a:rPr lang="ru-RU" sz="1100" dirty="0" err="1"/>
                        <a:t>руб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4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/>
                        <a:t>млн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руб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46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738188"/>
            <a:ext cx="1666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/>
          <p:cNvSpPr/>
          <p:nvPr/>
        </p:nvSpPr>
        <p:spPr>
          <a:xfrm>
            <a:off x="204788" y="3378200"/>
            <a:ext cx="1203325" cy="9286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bg2">
                    <a:lumMod val="10000"/>
                  </a:schemeClr>
                </a:solidFill>
              </a:rPr>
              <a:t>Программная реализация алгоритмов в виде пакета программ ПК для обработки входных данных с целью восстановления траектории полёта</a:t>
            </a:r>
          </a:p>
        </p:txBody>
      </p:sp>
      <p:sp>
        <p:nvSpPr>
          <p:cNvPr id="8" name="Прямоугольник 9"/>
          <p:cNvSpPr/>
          <p:nvPr/>
        </p:nvSpPr>
        <p:spPr>
          <a:xfrm>
            <a:off x="4348163" y="3378200"/>
            <a:ext cx="3214687" cy="9286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2">
                    <a:lumMod val="10000"/>
                  </a:schemeClr>
                </a:solidFill>
              </a:rPr>
              <a:t>Аппаратная реализация методов в виде специализированного вычислительного устройства, а также дальнейшее совершенствование и развитие разработанных методов</a:t>
            </a:r>
          </a:p>
        </p:txBody>
      </p:sp>
      <p:sp>
        <p:nvSpPr>
          <p:cNvPr id="9" name="Прямоугольник 10"/>
          <p:cNvSpPr/>
          <p:nvPr/>
        </p:nvSpPr>
        <p:spPr>
          <a:xfrm>
            <a:off x="3435350" y="3378200"/>
            <a:ext cx="912813" cy="928688"/>
          </a:xfrm>
          <a:prstGeom prst="rect">
            <a:avLst/>
          </a:prstGeom>
          <a:solidFill>
            <a:srgbClr val="BCE2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2">
                    <a:lumMod val="10000"/>
                  </a:schemeClr>
                </a:solidFill>
              </a:rPr>
              <a:t>Испытания на полётных данных и видовой информации</a:t>
            </a:r>
          </a:p>
        </p:txBody>
      </p:sp>
      <p:sp>
        <p:nvSpPr>
          <p:cNvPr id="10" name="Прямоугольник 11"/>
          <p:cNvSpPr/>
          <p:nvPr/>
        </p:nvSpPr>
        <p:spPr>
          <a:xfrm>
            <a:off x="7562850" y="3378200"/>
            <a:ext cx="857250" cy="9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2">
                    <a:lumMod val="10000"/>
                  </a:schemeClr>
                </a:solidFill>
              </a:rPr>
              <a:t>Летные испытания</a:t>
            </a:r>
          </a:p>
        </p:txBody>
      </p:sp>
      <p:cxnSp>
        <p:nvCxnSpPr>
          <p:cNvPr id="11" name="Прямая со стрелкой 13"/>
          <p:cNvCxnSpPr/>
          <p:nvPr/>
        </p:nvCxnSpPr>
        <p:spPr>
          <a:xfrm>
            <a:off x="204788" y="4521200"/>
            <a:ext cx="3286125" cy="158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2" name="TextBox 14"/>
          <p:cNvSpPr txBox="1">
            <a:spLocks noChangeArrowheads="1"/>
          </p:cNvSpPr>
          <p:nvPr/>
        </p:nvSpPr>
        <p:spPr bwMode="auto">
          <a:xfrm>
            <a:off x="3633788" y="4268788"/>
            <a:ext cx="5254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3 мес</a:t>
            </a:r>
          </a:p>
        </p:txBody>
      </p:sp>
      <p:cxnSp>
        <p:nvCxnSpPr>
          <p:cNvPr id="13" name="Прямая со стрелкой 15"/>
          <p:cNvCxnSpPr/>
          <p:nvPr/>
        </p:nvCxnSpPr>
        <p:spPr>
          <a:xfrm>
            <a:off x="7562850" y="4521200"/>
            <a:ext cx="857250" cy="158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4" name="TextBox 16"/>
          <p:cNvSpPr txBox="1">
            <a:spLocks noChangeArrowheads="1"/>
          </p:cNvSpPr>
          <p:nvPr/>
        </p:nvSpPr>
        <p:spPr bwMode="auto">
          <a:xfrm>
            <a:off x="5735638" y="4276725"/>
            <a:ext cx="527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9 мес</a:t>
            </a:r>
          </a:p>
        </p:txBody>
      </p:sp>
      <p:cxnSp>
        <p:nvCxnSpPr>
          <p:cNvPr id="15" name="Прямая со стрелкой 22"/>
          <p:cNvCxnSpPr/>
          <p:nvPr/>
        </p:nvCxnSpPr>
        <p:spPr>
          <a:xfrm>
            <a:off x="4348163" y="4521200"/>
            <a:ext cx="3214687" cy="1588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24"/>
          <p:cNvCxnSpPr/>
          <p:nvPr/>
        </p:nvCxnSpPr>
        <p:spPr>
          <a:xfrm flipV="1">
            <a:off x="2114550" y="4506913"/>
            <a:ext cx="2265363" cy="2222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7" name="TextBox 26"/>
          <p:cNvSpPr txBox="1">
            <a:spLocks noChangeArrowheads="1"/>
          </p:cNvSpPr>
          <p:nvPr/>
        </p:nvSpPr>
        <p:spPr bwMode="auto">
          <a:xfrm>
            <a:off x="923925" y="4291013"/>
            <a:ext cx="5969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12 мес</a:t>
            </a:r>
          </a:p>
        </p:txBody>
      </p:sp>
      <p:sp>
        <p:nvSpPr>
          <p:cNvPr id="24618" name="TextBox 27"/>
          <p:cNvSpPr txBox="1">
            <a:spLocks noChangeArrowheads="1"/>
          </p:cNvSpPr>
          <p:nvPr/>
        </p:nvSpPr>
        <p:spPr bwMode="auto">
          <a:xfrm>
            <a:off x="7713663" y="4292600"/>
            <a:ext cx="525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3 мес</a:t>
            </a:r>
          </a:p>
        </p:txBody>
      </p:sp>
      <p:sp>
        <p:nvSpPr>
          <p:cNvPr id="19" name="Правая фигурная скобка 28"/>
          <p:cNvSpPr/>
          <p:nvPr/>
        </p:nvSpPr>
        <p:spPr>
          <a:xfrm rot="5400000">
            <a:off x="997744" y="3721894"/>
            <a:ext cx="357187" cy="1939925"/>
          </a:xfrm>
          <a:prstGeom prst="rightBrace">
            <a:avLst>
              <a:gd name="adj1" fmla="val 29500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авая фигурная скобка 29"/>
          <p:cNvSpPr/>
          <p:nvPr/>
        </p:nvSpPr>
        <p:spPr>
          <a:xfrm rot="5400000">
            <a:off x="5076825" y="1622426"/>
            <a:ext cx="357187" cy="6170612"/>
          </a:xfrm>
          <a:prstGeom prst="rightBrace">
            <a:avLst>
              <a:gd name="adj1" fmla="val 11233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621" name="TextBox 30"/>
          <p:cNvSpPr txBox="1">
            <a:spLocks noChangeArrowheads="1"/>
          </p:cNvSpPr>
          <p:nvPr/>
        </p:nvSpPr>
        <p:spPr bwMode="auto">
          <a:xfrm>
            <a:off x="919163" y="4897438"/>
            <a:ext cx="693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1стадия</a:t>
            </a:r>
          </a:p>
        </p:txBody>
      </p:sp>
      <p:sp>
        <p:nvSpPr>
          <p:cNvPr id="24622" name="TextBox 31"/>
          <p:cNvSpPr txBox="1">
            <a:spLocks noChangeArrowheads="1"/>
          </p:cNvSpPr>
          <p:nvPr/>
        </p:nvSpPr>
        <p:spPr bwMode="auto">
          <a:xfrm>
            <a:off x="5006975" y="4894263"/>
            <a:ext cx="730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2 стадия</a:t>
            </a:r>
          </a:p>
        </p:txBody>
      </p:sp>
      <p:sp>
        <p:nvSpPr>
          <p:cNvPr id="23" name="Прямоугольник 8"/>
          <p:cNvSpPr/>
          <p:nvPr/>
        </p:nvSpPr>
        <p:spPr>
          <a:xfrm>
            <a:off x="2146300" y="3387725"/>
            <a:ext cx="1290638" cy="9286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bg2">
                    <a:lumMod val="10000"/>
                  </a:schemeClr>
                </a:solidFill>
              </a:rPr>
              <a:t>Программная реализация алгоритмов в виде пакета программ ПК для обработки входных данных с целью восстановления траектории полёта</a:t>
            </a:r>
          </a:p>
        </p:txBody>
      </p:sp>
      <p:sp>
        <p:nvSpPr>
          <p:cNvPr id="24624" name="TextBox 23"/>
          <p:cNvSpPr txBox="1">
            <a:spLocks noChangeArrowheads="1"/>
          </p:cNvSpPr>
          <p:nvPr/>
        </p:nvSpPr>
        <p:spPr bwMode="auto">
          <a:xfrm>
            <a:off x="2365375" y="4276725"/>
            <a:ext cx="5969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9 мес</a:t>
            </a:r>
          </a:p>
        </p:txBody>
      </p:sp>
      <p:sp>
        <p:nvSpPr>
          <p:cNvPr id="25" name="Прямоугольник 10"/>
          <p:cNvSpPr/>
          <p:nvPr/>
        </p:nvSpPr>
        <p:spPr>
          <a:xfrm>
            <a:off x="1392238" y="3387725"/>
            <a:ext cx="793750" cy="928688"/>
          </a:xfrm>
          <a:prstGeom prst="rect">
            <a:avLst/>
          </a:prstGeom>
          <a:solidFill>
            <a:srgbClr val="BCE2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2">
                    <a:lumMod val="10000"/>
                  </a:schemeClr>
                </a:solidFill>
              </a:rPr>
              <a:t>Испытания на  синтетических полётных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428625"/>
            <a:ext cx="7772400" cy="10795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                      </a:t>
            </a:r>
            <a:r>
              <a:rPr lang="ru-RU" dirty="0" smtClean="0"/>
              <a:t>Вопросы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200" dirty="0" smtClean="0">
                <a:hlinkClick r:id="rId3"/>
              </a:rPr>
              <a:t>olegkup@yahoo.com</a:t>
            </a:r>
            <a:r>
              <a:rPr lang="en-US" sz="3200" dirty="0" smtClean="0"/>
              <a:t>, +7-916-4516193</a:t>
            </a:r>
            <a:br>
              <a:rPr lang="en-US" sz="3200" dirty="0" smtClean="0"/>
            </a:br>
            <a:r>
              <a:rPr lang="ru-RU" sz="3200" dirty="0" smtClean="0"/>
              <a:t>                         Олег </a:t>
            </a:r>
            <a:r>
              <a:rPr lang="ru-RU" sz="3200" dirty="0" err="1" smtClean="0"/>
              <a:t>Купервассер</a:t>
            </a:r>
            <a:endParaRPr lang="en-US" sz="3200" dirty="0" smtClean="0"/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288" y="1822450"/>
            <a:ext cx="29527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БПЛА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Полиция</a:t>
            </a:r>
            <a:endParaRPr lang="en-US" dirty="0"/>
          </a:p>
          <a:p>
            <a:pPr>
              <a:buNone/>
            </a:pPr>
            <a:r>
              <a:rPr lang="ru-RU" dirty="0"/>
              <a:t>Навигация беспилотных летательных аппаратов для контроля правонарушений с воздуха, </a:t>
            </a:r>
            <a:r>
              <a:rPr lang="ru-RU" u="sng" dirty="0" smtClean="0">
                <a:hlinkClick r:id="rId2"/>
              </a:rPr>
              <a:t>http://izvestia.ru/news/502986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&amp;Ncy;&amp;acy; &amp;kcy;&amp;rcy;&amp;ucy;&amp;pcy;&amp;ncy;&amp;ycy;&amp;iecy; &amp;gcy;&amp;ocy;&amp;rcy;&amp;ocy;&amp;dcy;&amp;acy; &amp;Mcy;&amp;Vcy;&amp;Dcy; &amp;ncy;&amp;acy;&amp;pcy;&amp;rcy;&amp;acy;&amp;vcy;&amp;icy;&amp;tcy; &amp;bcy;&amp;iecy;&amp;scy;&amp;pcy;&amp;icy;&amp;lcy;&amp;ocy;&amp;tcy;&amp;ncy;&amp;i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14637"/>
            <a:ext cx="5524500" cy="232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БПЛА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dirty="0" smtClean="0"/>
              <a:t>МЧС: Навигация </a:t>
            </a:r>
            <a:r>
              <a:rPr lang="ru-RU" sz="1600" dirty="0"/>
              <a:t>беспилотные летательных аппаратов для контроля с воздуха состояния лесов, лесных пожаров, их </a:t>
            </a:r>
            <a:r>
              <a:rPr lang="ru-RU" sz="1600" dirty="0" smtClean="0"/>
              <a:t>тушения.</a:t>
            </a:r>
          </a:p>
          <a:p>
            <a:pPr lvl="0"/>
            <a:r>
              <a:rPr lang="ru-RU" sz="1600" u="sng" dirty="0">
                <a:hlinkClick r:id="rId2"/>
              </a:rPr>
              <a:t>http://izvestia.ru/news/528215</a:t>
            </a:r>
            <a:r>
              <a:rPr lang="ru-RU" sz="1600" dirty="0"/>
              <a:t>, </a:t>
            </a:r>
            <a:r>
              <a:rPr lang="ru-RU" sz="1600" u="sng" dirty="0">
                <a:hlinkClick r:id="rId3"/>
              </a:rPr>
              <a:t>http://</a:t>
            </a:r>
            <a:r>
              <a:rPr lang="ru-RU" sz="1600" u="sng" dirty="0" smtClean="0">
                <a:hlinkClick r:id="rId3"/>
              </a:rPr>
              <a:t>lineo.ru/article/123381-aviarazvedku-lesnyh-pozharov-v-yakutii-proizvodit-bespilotnyy-letatelnyy-apparat</a:t>
            </a:r>
            <a:endParaRPr lang="en-US" sz="1600" dirty="0"/>
          </a:p>
        </p:txBody>
      </p:sp>
      <p:pic>
        <p:nvPicPr>
          <p:cNvPr id="6146" name="Picture 2" descr="&amp;Scy;&amp;tcy;&amp;ocy;&amp;lcy;&amp;icy;&amp;chcy;&amp;ncy;&amp;ycy;&amp;iecy; &amp;lcy;&amp;iecy;&amp;scy;&amp;ocy;&amp;pcy;&amp;acy;&amp;rcy;&amp;kcy;&amp;icy; &amp;bcy;&amp;ucy;&amp;dcy;&amp;ucy;&amp;tcy; &amp;pcy;&amp;acy;&amp;tcy;&amp;rcy;&amp;ucy;&amp;lcy;&amp;icy;&amp;rcy;&amp;ocy;&amp;vcy;&amp;acy;&amp;tcy;&amp;softcy; &amp;bcy;&amp;iecy;&amp;scy;&amp;pcy;&amp;icy;&amp;lcy;&amp;ocy;&amp;tcy;&amp;ncy;&amp;i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571750"/>
            <a:ext cx="3816424" cy="1608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БПЛА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Навигация беспилотных летательных аппаратов для контроля с воздуха состояния наземных коммуникаций, нефтепроводов </a:t>
            </a:r>
            <a:r>
              <a:rPr lang="ru-RU" u="sng" dirty="0">
                <a:hlinkClick r:id="rId2"/>
              </a:rPr>
              <a:t>http://www.uav.ru/malov.php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s://encrypted-tbn0.gstatic.com/images?q=tbn:ANd9GcRp2UjhRCLU_e-6BbqTCfVB9HdlAmgFN1_dXfcxGcgOcMpj1kim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3219822"/>
            <a:ext cx="2600325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БПЛА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Навигация беспилотных летательных аппаратов, используемых в случае аварий на АЭС </a:t>
            </a:r>
            <a:r>
              <a:rPr lang="ru-RU" b="1" dirty="0" smtClean="0"/>
              <a:t>"Фукусима-1"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http://www.city-n.ru/view/192124.html</a:t>
            </a:r>
            <a:endParaRPr lang="ru-RU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 descr="&amp;Ncy;&amp;acy; &amp;kcy;&amp;rcy;&amp;ycy;&amp;shcy;&amp;ucy; &amp;Acy;&amp;Ecy;&amp;Scy; &quot;&amp;Fcy;&amp;ucy;&amp;kcy;&amp;ucy;&amp;scy;&amp;icy;&amp;mcy;&amp;acy;-1&quot; &amp;acy;&amp;vcy;&amp;acy;&amp;rcy;&amp;icy;&amp;jcy;&amp;ncy;&amp;ocy; &amp;pcy;&amp;rcy;&amp;icy;&amp;zcy;&amp;iecy;&amp;mcy;&amp;lcy;&amp;icy;&amp;lcy;&amp;scy;&amp;yacy; &amp;bcy;&amp;iecy;&amp;scy;&amp;pcy;&amp;icy;&amp;lcy;&amp;ocy;&amp;tcy;&amp;ncy;&amp;icy;&amp;kcy; (&amp;Vcy;&amp;Icy;&amp;Dcy;&amp;IEcy;&amp;Ocy;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95786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БПЛА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Перевозка </a:t>
            </a:r>
            <a:r>
              <a:rPr lang="ru-RU" sz="2000" dirty="0" smtClean="0"/>
              <a:t>грузов (</a:t>
            </a:r>
            <a:r>
              <a:rPr lang="en-US" sz="2000" dirty="0"/>
              <a:t>DHL, Amazon, Domino Pizza</a:t>
            </a:r>
            <a:r>
              <a:rPr lang="ru-RU" sz="2000" dirty="0" smtClean="0"/>
              <a:t>)</a:t>
            </a:r>
          </a:p>
          <a:p>
            <a:pPr lvl="0">
              <a:buNone/>
            </a:pPr>
            <a:r>
              <a:rPr lang="en-US" sz="2000" dirty="0" smtClean="0">
                <a:hlinkClick r:id="rId2"/>
              </a:rPr>
              <a:t>http://www.copterexpress.ru/</a:t>
            </a:r>
            <a:r>
              <a:rPr lang="ru-RU" sz="2000" dirty="0" smtClean="0"/>
              <a:t> ,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http://www.linkedin.com/today/post/article/20140121232304-25760-the-march-of-the-drones?trk=eml-ced-b-art-M-1&amp;ut=0h3AJorJU4V641</a:t>
            </a:r>
            <a:endParaRPr lang="en-US" sz="2000" dirty="0"/>
          </a:p>
        </p:txBody>
      </p:sp>
      <p:pic>
        <p:nvPicPr>
          <p:cNvPr id="11266" name="Picture 2" descr="http://static.wixstatic.com/media/7d53aa_3e049cb46fe883d9987096d9e0479c09.jpg_srz_p_310_200_75_22_0.50_1.20_0.00_jpg_s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489852"/>
            <a:ext cx="2952750" cy="1428750"/>
          </a:xfrm>
          <a:prstGeom prst="rect">
            <a:avLst/>
          </a:prstGeom>
          <a:noFill/>
        </p:spPr>
      </p:pic>
      <p:pic>
        <p:nvPicPr>
          <p:cNvPr id="8194" name="Picture 2" descr="http://m.c.lnkd.licdn.com/mpr/mpr/p/8/005/03b/1c3/13c7d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43858"/>
            <a:ext cx="2627784" cy="131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</a:t>
            </a:r>
            <a:r>
              <a:rPr lang="ru-RU" dirty="0" err="1" smtClean="0"/>
              <a:t>пла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Картографирование и изучение местности в труднодоступных </a:t>
            </a:r>
            <a:r>
              <a:rPr lang="ru-RU" dirty="0" smtClean="0"/>
              <a:t>районах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http://zala.aero/category/applications/aerophoto/kartograficheskie-raboty/</a:t>
            </a:r>
            <a:endParaRPr lang="ru-RU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zala.aero/wp-content/uploads/2013/08/ZALA-cartograp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001961"/>
            <a:ext cx="3888432" cy="164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БПЛА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обеспечения беспроводного интернета</a:t>
            </a:r>
          </a:p>
          <a:p>
            <a:r>
              <a:rPr lang="en-US" dirty="0" smtClean="0"/>
              <a:t>Google</a:t>
            </a:r>
            <a:r>
              <a:rPr lang="ru-RU" dirty="0" smtClean="0"/>
              <a:t> - </a:t>
            </a:r>
            <a:r>
              <a:rPr lang="en-US" dirty="0" smtClean="0"/>
              <a:t>Titan Aerospace</a:t>
            </a:r>
            <a:endParaRPr lang="en-US" dirty="0"/>
          </a:p>
        </p:txBody>
      </p:sp>
      <p:pic>
        <p:nvPicPr>
          <p:cNvPr id="23554" name="Picture 2" descr="http://www.therobotreport.com/cache/uploads/titan_uav_2_350_123_80_s_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17745"/>
            <a:ext cx="5587659" cy="1472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746</Words>
  <Application>Microsoft Office PowerPoint</Application>
  <PresentationFormat>Экран (16:9)</PresentationFormat>
  <Paragraphs>133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Примеры использования видеонавигации</vt:lpstr>
      <vt:lpstr>БПЛА</vt:lpstr>
      <vt:lpstr>БПЛА</vt:lpstr>
      <vt:lpstr>БПЛА</vt:lpstr>
      <vt:lpstr>БПЛА</vt:lpstr>
      <vt:lpstr>БПЛА</vt:lpstr>
      <vt:lpstr>Бпла</vt:lpstr>
      <vt:lpstr>БПЛА</vt:lpstr>
      <vt:lpstr>Спутники, планетоходы</vt:lpstr>
      <vt:lpstr>Наземные роботы с воздуха</vt:lpstr>
      <vt:lpstr>Внутрикомнатный робот – с потолка</vt:lpstr>
      <vt:lpstr>Слайд 13</vt:lpstr>
      <vt:lpstr>навигатор в машине и помещении</vt:lpstr>
      <vt:lpstr>Детские игрушки</vt:lpstr>
      <vt:lpstr>Будущее – МЧС, Полиция, Армия, КОСМОС- Безлюдные технологии</vt:lpstr>
      <vt:lpstr>Проблема!</vt:lpstr>
      <vt:lpstr>Решение - Проект Транзист Видео</vt:lpstr>
      <vt:lpstr>Успешные летные испытания метода</vt:lpstr>
      <vt:lpstr>Патент</vt:lpstr>
      <vt:lpstr>Целевой рынок и конкуренция: Коммерческие компании, университетские и промышленные исследовательские центры</vt:lpstr>
      <vt:lpstr>Сотрудничество с Hangzhou Avisi Electronics Co., Ltd. (Китай)</vt:lpstr>
      <vt:lpstr>Слайд 23</vt:lpstr>
      <vt:lpstr>Схема коммерциализации 1 </vt:lpstr>
      <vt:lpstr>Схема коммерциализации 2 </vt:lpstr>
      <vt:lpstr>                      Вопросы? olegkup@yahoo.com, +7-916-4516193                          Олег Купервассер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Эфир (OnAir)</dc:title>
  <dc:creator>Andrey Vasilevskiy</dc:creator>
  <cp:lastModifiedBy>HP</cp:lastModifiedBy>
  <cp:revision>185</cp:revision>
  <dcterms:created xsi:type="dcterms:W3CDTF">2011-04-21T11:06:37Z</dcterms:created>
  <dcterms:modified xsi:type="dcterms:W3CDTF">2016-01-26T23:33:03Z</dcterms:modified>
</cp:coreProperties>
</file>