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57" r:id="rId4"/>
    <p:sldId id="295" r:id="rId5"/>
    <p:sldId id="296" r:id="rId6"/>
    <p:sldId id="297" r:id="rId7"/>
    <p:sldId id="298" r:id="rId8"/>
    <p:sldId id="299" r:id="rId9"/>
    <p:sldId id="300" r:id="rId10"/>
    <p:sldId id="302" r:id="rId11"/>
    <p:sldId id="301" r:id="rId12"/>
    <p:sldId id="303" r:id="rId13"/>
    <p:sldId id="304" r:id="rId14"/>
    <p:sldId id="306" r:id="rId15"/>
    <p:sldId id="305" r:id="rId16"/>
    <p:sldId id="308" r:id="rId17"/>
    <p:sldId id="309" r:id="rId18"/>
    <p:sldId id="310" r:id="rId19"/>
    <p:sldId id="311" r:id="rId20"/>
    <p:sldId id="312" r:id="rId21"/>
    <p:sldId id="315" r:id="rId22"/>
    <p:sldId id="314" r:id="rId23"/>
    <p:sldId id="313" r:id="rId24"/>
    <p:sldId id="316" r:id="rId25"/>
    <p:sldId id="317" r:id="rId26"/>
    <p:sldId id="318"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hlink"/>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E7048C7-90B8-4AD2-B4EE-ABDF7E9FB1D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F83EC6-310A-41C3-98CD-34829E75E07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8727242-B03C-49AD-9C20-30A016BF47D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20A12BA-5A4C-4189-9C65-F87456AA651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48A4A1-F5CB-4A91-8947-52E03773BB6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6A9B54D-D50E-4F69-8EA9-D681E5F8D54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87C2A4A-4D7A-42ED-BF04-60A82AD5C8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B4C1CCC-18B2-4304-85C3-B4563E1F07A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E3D565B-CFBE-4878-BB0E-45C81A588D1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AD75304-32D4-4EE2-B5D3-A85595FC4C2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506869B-5EDB-4BF0-AD68-FCD8ADD080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00DC2C0-B8ED-4C85-94BF-FB6C3A6F9D1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F3EFCA2-0605-4B7F-BE48-805D3EB3D3C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b="1" dirty="0" smtClean="0"/>
              <a:t>Basic paradoxes of physics and Universal arrow of time</a:t>
            </a:r>
            <a:endParaRPr lang="ru-RU" b="1" dirty="0" smtClean="0"/>
          </a:p>
        </p:txBody>
      </p:sp>
      <p:sp>
        <p:nvSpPr>
          <p:cNvPr id="3075" name="Rectangle 3"/>
          <p:cNvSpPr>
            <a:spLocks noGrp="1" noChangeArrowheads="1"/>
          </p:cNvSpPr>
          <p:nvPr>
            <p:ph type="subTitle" idx="1"/>
          </p:nvPr>
        </p:nvSpPr>
        <p:spPr>
          <a:xfrm>
            <a:off x="1371600" y="4652963"/>
            <a:ext cx="6400800" cy="985837"/>
          </a:xfrm>
        </p:spPr>
        <p:txBody>
          <a:bodyPr/>
          <a:lstStyle/>
          <a:p>
            <a:pPr eaLnBrk="1" hangingPunct="1"/>
            <a:r>
              <a:rPr lang="en-US" dirty="0" smtClean="0"/>
              <a:t>Dr. Kupervasser Oleg</a:t>
            </a: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b="1" dirty="0" smtClean="0"/>
              <a:t>Occam’s razor</a:t>
            </a:r>
            <a:endParaRPr lang="ru-RU" b="1" dirty="0" smtClean="0"/>
          </a:p>
        </p:txBody>
      </p:sp>
      <p:sp>
        <p:nvSpPr>
          <p:cNvPr id="1028" name="Text Placeholder 2"/>
          <p:cNvSpPr>
            <a:spLocks noGrp="1"/>
          </p:cNvSpPr>
          <p:nvPr>
            <p:ph type="body" sz="half" idx="1"/>
          </p:nvPr>
        </p:nvSpPr>
        <p:spPr>
          <a:xfrm>
            <a:off x="250825" y="1412875"/>
            <a:ext cx="4038600" cy="4176713"/>
          </a:xfrm>
        </p:spPr>
        <p:txBody>
          <a:bodyPr/>
          <a:lstStyle/>
          <a:p>
            <a:r>
              <a:rPr lang="en-US" dirty="0" smtClean="0"/>
              <a:t>We use Occam’s razor during paradoxes’ resolution</a:t>
            </a:r>
          </a:p>
          <a:p>
            <a:r>
              <a:rPr lang="en-US" dirty="0" smtClean="0"/>
              <a:t>Don’t create new laws without necessity!</a:t>
            </a:r>
            <a:endParaRPr lang="ru-RU" dirty="0" smtClean="0"/>
          </a:p>
        </p:txBody>
      </p:sp>
      <p:pic>
        <p:nvPicPr>
          <p:cNvPr id="1029" name="Content Placeholder 4" descr="index.jpg"/>
          <p:cNvPicPr>
            <a:picLocks noGrp="1" noChangeAspect="1"/>
          </p:cNvPicPr>
          <p:nvPr>
            <p:ph sz="half" idx="2"/>
          </p:nvPr>
        </p:nvPicPr>
        <p:blipFill>
          <a:blip r:embed="rId2" cstate="print"/>
          <a:srcRect/>
          <a:stretch>
            <a:fillRect/>
          </a:stretch>
        </p:blipFill>
        <p:spPr>
          <a:xfrm>
            <a:off x="5003800" y="2133600"/>
            <a:ext cx="3476625" cy="21002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smtClean="0"/>
              <a:t>Why we need arrow of time for paradoxes resolution</a:t>
            </a:r>
            <a:r>
              <a:rPr lang="ru-RU" b="1" dirty="0" smtClean="0"/>
              <a:t>?</a:t>
            </a:r>
            <a:endParaRPr lang="ru-RU" b="1" dirty="0" smtClean="0"/>
          </a:p>
        </p:txBody>
      </p:sp>
      <p:sp>
        <p:nvSpPr>
          <p:cNvPr id="12291" name="Text Placeholder 2"/>
          <p:cNvSpPr>
            <a:spLocks noGrp="1"/>
          </p:cNvSpPr>
          <p:nvPr>
            <p:ph type="body" sz="half" idx="1"/>
          </p:nvPr>
        </p:nvSpPr>
        <p:spPr>
          <a:xfrm>
            <a:off x="323528" y="2348880"/>
            <a:ext cx="3754438" cy="3845024"/>
          </a:xfrm>
        </p:spPr>
        <p:txBody>
          <a:bodyPr/>
          <a:lstStyle/>
          <a:p>
            <a:pPr>
              <a:lnSpc>
                <a:spcPct val="80000"/>
              </a:lnSpc>
            </a:pPr>
            <a:r>
              <a:rPr lang="en-US" sz="2000" dirty="0" smtClean="0"/>
              <a:t>Physics is experimental science</a:t>
            </a:r>
          </a:p>
          <a:p>
            <a:pPr>
              <a:lnSpc>
                <a:spcPct val="80000"/>
              </a:lnSpc>
            </a:pPr>
            <a:r>
              <a:rPr lang="en-US" sz="2000" dirty="0" smtClean="0"/>
              <a:t>Physics is verified by comparing observable system evolution with theory prediction</a:t>
            </a:r>
          </a:p>
          <a:p>
            <a:pPr>
              <a:lnSpc>
                <a:spcPct val="80000"/>
              </a:lnSpc>
            </a:pPr>
            <a:r>
              <a:rPr lang="en-US" sz="2000" dirty="0" smtClean="0"/>
              <a:t>Observer is irreversible macroscopic system with own time arrow and memory</a:t>
            </a:r>
          </a:p>
          <a:p>
            <a:pPr>
              <a:lnSpc>
                <a:spcPct val="80000"/>
              </a:lnSpc>
            </a:pPr>
            <a:r>
              <a:rPr lang="en-US" sz="2000" dirty="0" smtClean="0"/>
              <a:t>M</a:t>
            </a:r>
            <a:r>
              <a:rPr lang="en-US" sz="2000" dirty="0" smtClean="0"/>
              <a:t>acroscopic system consists of large number of molecules, chaotic and has small interaction with observer/environment</a:t>
            </a:r>
            <a:endParaRPr lang="en-US" sz="2000" dirty="0" smtClean="0"/>
          </a:p>
        </p:txBody>
      </p:sp>
      <p:pic>
        <p:nvPicPr>
          <p:cNvPr id="12292" name="Content Placeholder 4" descr="images33.jpg"/>
          <p:cNvPicPr>
            <a:picLocks noGrp="1" noChangeAspect="1"/>
          </p:cNvPicPr>
          <p:nvPr>
            <p:ph sz="half" idx="2"/>
          </p:nvPr>
        </p:nvPicPr>
        <p:blipFill>
          <a:blip r:embed="rId2" cstate="print"/>
          <a:srcRect/>
          <a:stretch>
            <a:fillRect/>
          </a:stretch>
        </p:blipFill>
        <p:spPr>
          <a:xfrm>
            <a:off x="4355976" y="2564904"/>
            <a:ext cx="4083050" cy="331182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507413" cy="1426170"/>
          </a:xfrm>
        </p:spPr>
        <p:txBody>
          <a:bodyPr/>
          <a:lstStyle/>
          <a:p>
            <a:r>
              <a:rPr lang="en-US" sz="3600" b="1" dirty="0" smtClean="0"/>
              <a:t>Why the observer’s time arrow is important for the observable system?</a:t>
            </a:r>
            <a:endParaRPr lang="ru-RU" sz="3600" b="1" dirty="0" smtClean="0"/>
          </a:p>
        </p:txBody>
      </p:sp>
      <p:sp>
        <p:nvSpPr>
          <p:cNvPr id="13315" name="Text Placeholder 2"/>
          <p:cNvSpPr>
            <a:spLocks noGrp="1"/>
          </p:cNvSpPr>
          <p:nvPr>
            <p:ph type="body" sz="half" idx="1"/>
          </p:nvPr>
        </p:nvSpPr>
        <p:spPr/>
        <p:txBody>
          <a:bodyPr/>
          <a:lstStyle/>
          <a:p>
            <a:r>
              <a:rPr lang="en-US" dirty="0" smtClean="0"/>
              <a:t>Small interaction exists between real observer and observable system</a:t>
            </a:r>
          </a:p>
          <a:p>
            <a:r>
              <a:rPr lang="en-US" dirty="0" smtClean="0"/>
              <a:t>This interaction is not </a:t>
            </a:r>
            <a:r>
              <a:rPr lang="en-US" dirty="0" err="1" smtClean="0"/>
              <a:t>neglectable</a:t>
            </a:r>
            <a:endParaRPr lang="en-US" dirty="0" smtClean="0"/>
          </a:p>
          <a:p>
            <a:pPr>
              <a:buNone/>
            </a:pPr>
            <a:endParaRPr lang="ru-RU" dirty="0" smtClean="0"/>
          </a:p>
        </p:txBody>
      </p:sp>
      <p:pic>
        <p:nvPicPr>
          <p:cNvPr id="13316" name="Content Placeholder 4" descr="images88.jpg"/>
          <p:cNvPicPr>
            <a:picLocks noGrp="1" noChangeAspect="1"/>
          </p:cNvPicPr>
          <p:nvPr>
            <p:ph sz="half" idx="2"/>
          </p:nvPr>
        </p:nvPicPr>
        <p:blipFill>
          <a:blip r:embed="rId2" cstate="print"/>
          <a:srcRect/>
          <a:stretch>
            <a:fillRect/>
          </a:stretch>
        </p:blipFill>
        <p:spPr>
          <a:xfrm>
            <a:off x="4787900" y="2133600"/>
            <a:ext cx="3455988" cy="31861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dirty="0" smtClean="0"/>
              <a:t>Why does it resolve the paradoxes?</a:t>
            </a:r>
            <a:endParaRPr lang="ru-RU" b="1" dirty="0" smtClean="0"/>
          </a:p>
        </p:txBody>
      </p:sp>
      <p:sp>
        <p:nvSpPr>
          <p:cNvPr id="14339" name="Text Placeholder 2"/>
          <p:cNvSpPr>
            <a:spLocks noGrp="1"/>
          </p:cNvSpPr>
          <p:nvPr>
            <p:ph type="body" sz="half" idx="1"/>
          </p:nvPr>
        </p:nvSpPr>
        <p:spPr>
          <a:xfrm>
            <a:off x="457200" y="1600200"/>
            <a:ext cx="6275040" cy="4525963"/>
          </a:xfrm>
        </p:spPr>
        <p:txBody>
          <a:bodyPr/>
          <a:lstStyle/>
          <a:p>
            <a:r>
              <a:rPr lang="en-US" dirty="0" smtClean="0"/>
              <a:t>Their problematic consequences become unobservable experimentally for a real observer.</a:t>
            </a:r>
          </a:p>
        </p:txBody>
      </p:sp>
      <p:pic>
        <p:nvPicPr>
          <p:cNvPr id="14340" name="Content Placeholder 5" descr="image123s.jpg"/>
          <p:cNvPicPr>
            <a:picLocks noGrp="1" noChangeAspect="1"/>
          </p:cNvPicPr>
          <p:nvPr>
            <p:ph sz="half" idx="2"/>
          </p:nvPr>
        </p:nvPicPr>
        <p:blipFill>
          <a:blip r:embed="rId2" cstate="print"/>
          <a:srcRect/>
          <a:stretch>
            <a:fillRect/>
          </a:stretch>
        </p:blipFill>
        <p:spPr>
          <a:xfrm>
            <a:off x="4572000" y="3284984"/>
            <a:ext cx="4321175" cy="30035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600" dirty="0" smtClean="0"/>
              <a:t>Example of two vessel with gas </a:t>
            </a:r>
            <a:r>
              <a:rPr lang="ru-RU" sz="3600" dirty="0" smtClean="0"/>
              <a:t>– </a:t>
            </a:r>
            <a:r>
              <a:rPr lang="en-US" sz="3600" dirty="0" smtClean="0"/>
              <a:t>instability of shrinking</a:t>
            </a:r>
            <a:endParaRPr lang="ru-RU" sz="3600" dirty="0" smtClean="0"/>
          </a:p>
        </p:txBody>
      </p:sp>
      <p:sp>
        <p:nvSpPr>
          <p:cNvPr id="15363" name="Text Placeholder 2"/>
          <p:cNvSpPr>
            <a:spLocks noGrp="1"/>
          </p:cNvSpPr>
          <p:nvPr>
            <p:ph type="body" sz="half" idx="1"/>
          </p:nvPr>
        </p:nvSpPr>
        <p:spPr/>
        <p:txBody>
          <a:bodyPr/>
          <a:lstStyle/>
          <a:p>
            <a:pPr>
              <a:buFontTx/>
              <a:buNone/>
            </a:pPr>
            <a:r>
              <a:rPr lang="en-US" dirty="0" smtClean="0"/>
              <a:t>Gas expanding</a:t>
            </a:r>
            <a:endParaRPr lang="ru-RU" dirty="0" smtClean="0"/>
          </a:p>
        </p:txBody>
      </p:sp>
      <p:sp>
        <p:nvSpPr>
          <p:cNvPr id="15364" name="Content Placeholder 3"/>
          <p:cNvSpPr>
            <a:spLocks noGrp="1"/>
          </p:cNvSpPr>
          <p:nvPr>
            <p:ph sz="half" idx="2"/>
          </p:nvPr>
        </p:nvSpPr>
        <p:spPr/>
        <p:txBody>
          <a:bodyPr/>
          <a:lstStyle/>
          <a:p>
            <a:pPr>
              <a:buFontTx/>
              <a:buNone/>
            </a:pPr>
            <a:r>
              <a:rPr lang="ru-RU" dirty="0" smtClean="0"/>
              <a:t>      </a:t>
            </a:r>
            <a:r>
              <a:rPr lang="en-US" dirty="0" smtClean="0"/>
              <a:t>Gas shrinking</a:t>
            </a:r>
            <a:endParaRPr lang="ru-RU" dirty="0" smtClean="0"/>
          </a:p>
        </p:txBody>
      </p:sp>
      <p:pic>
        <p:nvPicPr>
          <p:cNvPr id="15365" name="Picture 2"/>
          <p:cNvPicPr>
            <a:picLocks noChangeAspect="1" noChangeArrowheads="1"/>
          </p:cNvPicPr>
          <p:nvPr/>
        </p:nvPicPr>
        <p:blipFill>
          <a:blip r:embed="rId2" cstate="print"/>
          <a:srcRect/>
          <a:stretch>
            <a:fillRect/>
          </a:stretch>
        </p:blipFill>
        <p:spPr bwMode="auto">
          <a:xfrm>
            <a:off x="611188" y="2620963"/>
            <a:ext cx="3168650" cy="3289300"/>
          </a:xfrm>
          <a:prstGeom prst="rect">
            <a:avLst/>
          </a:prstGeom>
          <a:noFill/>
          <a:ln w="9525">
            <a:noFill/>
            <a:miter lim="800000"/>
            <a:headEnd/>
            <a:tailEnd/>
          </a:ln>
        </p:spPr>
      </p:pic>
      <p:pic>
        <p:nvPicPr>
          <p:cNvPr id="15366" name="Picture 5"/>
          <p:cNvPicPr>
            <a:picLocks noChangeAspect="1" noChangeArrowheads="1"/>
          </p:cNvPicPr>
          <p:nvPr/>
        </p:nvPicPr>
        <p:blipFill>
          <a:blip r:embed="rId3" cstate="print"/>
          <a:srcRect/>
          <a:stretch>
            <a:fillRect/>
          </a:stretch>
        </p:blipFill>
        <p:spPr bwMode="auto">
          <a:xfrm>
            <a:off x="5076825" y="2708275"/>
            <a:ext cx="3235325" cy="3262313"/>
          </a:xfrm>
          <a:prstGeom prst="rect">
            <a:avLst/>
          </a:prstGeom>
          <a:noFill/>
          <a:ln w="9525">
            <a:noFill/>
            <a:miter lim="800000"/>
            <a:headEnd/>
            <a:tailEnd/>
          </a:ln>
        </p:spPr>
      </p:pic>
      <p:pic>
        <p:nvPicPr>
          <p:cNvPr id="15367" name="Picture 6"/>
          <p:cNvPicPr>
            <a:picLocks noChangeAspect="1" noChangeArrowheads="1"/>
          </p:cNvPicPr>
          <p:nvPr/>
        </p:nvPicPr>
        <p:blipFill>
          <a:blip r:embed="rId4" cstate="print"/>
          <a:srcRect/>
          <a:stretch>
            <a:fillRect/>
          </a:stretch>
        </p:blipFill>
        <p:spPr bwMode="auto">
          <a:xfrm>
            <a:off x="3924300" y="4005263"/>
            <a:ext cx="1012825" cy="769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Macroscopic entropy increasing paradox resolution</a:t>
            </a:r>
            <a:endParaRPr lang="ru-RU" smtClean="0"/>
          </a:p>
        </p:txBody>
      </p:sp>
      <p:sp>
        <p:nvSpPr>
          <p:cNvPr id="16387" name="Text Placeholder 2"/>
          <p:cNvSpPr>
            <a:spLocks noGrp="1"/>
          </p:cNvSpPr>
          <p:nvPr>
            <p:ph type="body" sz="half" idx="1"/>
          </p:nvPr>
        </p:nvSpPr>
        <p:spPr/>
        <p:txBody>
          <a:bodyPr/>
          <a:lstStyle/>
          <a:p>
            <a:pPr>
              <a:lnSpc>
                <a:spcPct val="90000"/>
              </a:lnSpc>
            </a:pPr>
            <a:r>
              <a:rPr lang="en-US" sz="1600" dirty="0" smtClean="0"/>
              <a:t>Direction of time arrow is defined by the entropy increase</a:t>
            </a:r>
          </a:p>
          <a:p>
            <a:pPr>
              <a:lnSpc>
                <a:spcPct val="90000"/>
              </a:lnSpc>
            </a:pPr>
            <a:r>
              <a:rPr lang="en-US" sz="1600" dirty="0" smtClean="0"/>
              <a:t>Time arrows alignment appears as a result of observer/environment small interaction with observable system </a:t>
            </a:r>
          </a:p>
          <a:p>
            <a:pPr>
              <a:lnSpc>
                <a:spcPct val="90000"/>
              </a:lnSpc>
            </a:pPr>
            <a:r>
              <a:rPr lang="en-US" sz="1600" dirty="0" smtClean="0"/>
              <a:t>From here we can get two resolutions of Poincare and Loshmidt paradoxes^</a:t>
            </a:r>
          </a:p>
          <a:p>
            <a:pPr>
              <a:lnSpc>
                <a:spcPct val="90000"/>
              </a:lnSpc>
              <a:buNone/>
            </a:pPr>
            <a:r>
              <a:rPr lang="en-US" sz="1600" dirty="0" smtClean="0"/>
              <a:t>1) Time reversing appear synchronously for observer and observed system (full system)</a:t>
            </a:r>
            <a:endParaRPr lang="en-US" sz="1600" dirty="0" smtClean="0"/>
          </a:p>
          <a:p>
            <a:pPr>
              <a:lnSpc>
                <a:spcPct val="90000"/>
              </a:lnSpc>
              <a:buFontTx/>
              <a:buNone/>
            </a:pPr>
            <a:r>
              <a:rPr lang="ru-RU" sz="1600" dirty="0" smtClean="0"/>
              <a:t>2)</a:t>
            </a:r>
            <a:r>
              <a:rPr lang="en-US" sz="1600" dirty="0" smtClean="0"/>
              <a:t> For full system, it is impossible observation of reverses because of observer memory erasing </a:t>
            </a:r>
            <a:endParaRPr lang="en-US" sz="1600" dirty="0" smtClean="0"/>
          </a:p>
          <a:p>
            <a:endParaRPr lang="ru-RU" dirty="0" smtClean="0"/>
          </a:p>
        </p:txBody>
      </p:sp>
      <p:pic>
        <p:nvPicPr>
          <p:cNvPr id="16388" name="Content Placeholder 4" descr="iiiisp3"/>
          <p:cNvPicPr>
            <a:picLocks noGrp="1" noChangeAspect="1" noChangeArrowheads="1"/>
          </p:cNvPicPr>
          <p:nvPr>
            <p:ph sz="half" idx="2"/>
          </p:nvPr>
        </p:nvPicPr>
        <p:blipFill>
          <a:blip r:embed="rId2" cstate="print"/>
          <a:srcRect/>
          <a:stretch>
            <a:fillRect/>
          </a:stretch>
        </p:blipFill>
        <p:spPr>
          <a:xfrm>
            <a:off x="4648200" y="1412875"/>
            <a:ext cx="4038600" cy="3024188"/>
          </a:xfrm>
          <a:noFill/>
        </p:spPr>
      </p:pic>
      <p:sp>
        <p:nvSpPr>
          <p:cNvPr id="16389" name="Rectangle 6"/>
          <p:cNvSpPr>
            <a:spLocks noChangeArrowheads="1"/>
          </p:cNvSpPr>
          <p:nvPr/>
        </p:nvSpPr>
        <p:spPr bwMode="auto">
          <a:xfrm>
            <a:off x="4643438" y="4508500"/>
            <a:ext cx="4105275" cy="1815882"/>
          </a:xfrm>
          <a:prstGeom prst="rect">
            <a:avLst/>
          </a:prstGeom>
          <a:noFill/>
          <a:ln w="9525">
            <a:noFill/>
            <a:miter lim="800000"/>
            <a:headEnd/>
            <a:tailEnd/>
          </a:ln>
        </p:spPr>
        <p:txBody>
          <a:bodyPr>
            <a:spAutoFit/>
          </a:bodyPr>
          <a:lstStyle/>
          <a:p>
            <a:endParaRPr lang="en-US" sz="1400" dirty="0" smtClean="0"/>
          </a:p>
          <a:p>
            <a:r>
              <a:rPr lang="en-US" sz="1400" dirty="0" smtClean="0"/>
              <a:t>Condition with opposite time arrows is unstable. Small interaction results in time arrows alignment. As a result all time arrows in the Universe have the same direction. Positive direction of time  arrow defines the entropy increase direction. Therefore  the entropy increases in  all parts of the Universe.</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800" dirty="0" smtClean="0"/>
              <a:t>Multi worlds interpretation</a:t>
            </a:r>
            <a:r>
              <a:rPr lang="ru-RU" sz="2800" dirty="0" smtClean="0"/>
              <a:t>: </a:t>
            </a:r>
            <a:r>
              <a:rPr lang="en-US" sz="2800" dirty="0" smtClean="0"/>
              <a:t>non-probabilistic unpredictability as a result of quantum correlations</a:t>
            </a:r>
            <a:endParaRPr lang="ru-RU" sz="2800" dirty="0" smtClean="0"/>
          </a:p>
        </p:txBody>
      </p:sp>
      <p:pic>
        <p:nvPicPr>
          <p:cNvPr id="17411" name="Picture 3" descr="quantum-suicide-9"/>
          <p:cNvPicPr>
            <a:picLocks noChangeAspect="1" noChangeArrowheads="1"/>
          </p:cNvPicPr>
          <p:nvPr/>
        </p:nvPicPr>
        <p:blipFill>
          <a:blip r:embed="rId2" cstate="print"/>
          <a:srcRect/>
          <a:stretch>
            <a:fillRect/>
          </a:stretch>
        </p:blipFill>
        <p:spPr bwMode="auto">
          <a:xfrm>
            <a:off x="1908175" y="1484313"/>
            <a:ext cx="5360988" cy="491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000" dirty="0" smtClean="0"/>
              <a:t>Experiment with Schrodinger cat from point of view of external observer and </a:t>
            </a:r>
            <a:r>
              <a:rPr lang="en-US" sz="2000" dirty="0" smtClean="0"/>
              <a:t>from point of view of the cat (self-observation) Reduction of the final observer during observation.</a:t>
            </a:r>
            <a:endParaRPr lang="ru-RU" sz="2000" dirty="0" smtClean="0"/>
          </a:p>
        </p:txBody>
      </p:sp>
      <p:pic>
        <p:nvPicPr>
          <p:cNvPr id="18435" name="Picture 4" descr="kot"/>
          <p:cNvPicPr>
            <a:picLocks noChangeAspect="1" noChangeArrowheads="1"/>
          </p:cNvPicPr>
          <p:nvPr>
            <p:ph type="body" idx="1"/>
          </p:nvPr>
        </p:nvPicPr>
        <p:blipFill>
          <a:blip r:embed="rId2" cstate="print"/>
          <a:srcRect/>
          <a:stretch>
            <a:fillRect/>
          </a:stretch>
        </p:blipFill>
        <p:spPr>
          <a:xfrm>
            <a:off x="950913" y="1600200"/>
            <a:ext cx="7242175" cy="45259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Resolution of the</a:t>
            </a:r>
            <a:r>
              <a:rPr lang="en-US" dirty="0" smtClean="0"/>
              <a:t> Schrodinger cat paradox</a:t>
            </a:r>
            <a:endParaRPr lang="ru-RU" dirty="0" smtClean="0"/>
          </a:p>
        </p:txBody>
      </p:sp>
      <p:sp>
        <p:nvSpPr>
          <p:cNvPr id="19459" name="Text Placeholder 2"/>
          <p:cNvSpPr>
            <a:spLocks noGrp="1"/>
          </p:cNvSpPr>
          <p:nvPr>
            <p:ph type="body" sz="half" idx="1"/>
          </p:nvPr>
        </p:nvSpPr>
        <p:spPr>
          <a:xfrm>
            <a:off x="457200" y="1600201"/>
            <a:ext cx="7715250" cy="1396752"/>
          </a:xfrm>
        </p:spPr>
        <p:txBody>
          <a:bodyPr/>
          <a:lstStyle/>
          <a:p>
            <a:r>
              <a:rPr lang="en-US" sz="1400" dirty="0" smtClean="0"/>
              <a:t>System return to initial state because of quantum correlations. This return can not be registered during self-</a:t>
            </a:r>
            <a:r>
              <a:rPr lang="en-US" sz="1400" dirty="0" smtClean="0"/>
              <a:t>o</a:t>
            </a:r>
            <a:r>
              <a:rPr lang="en-US" sz="1400" dirty="0" smtClean="0"/>
              <a:t>bservation because of memory erasing</a:t>
            </a:r>
          </a:p>
          <a:p>
            <a:r>
              <a:rPr lang="en-US" sz="1400" dirty="0" smtClean="0"/>
              <a:t>During reversing, time arrows of observer and observed system reverse synchronously. </a:t>
            </a:r>
            <a:endParaRPr lang="ru-RU" sz="1400" dirty="0" smtClean="0"/>
          </a:p>
          <a:p>
            <a:r>
              <a:rPr lang="en-US" sz="1400" dirty="0" smtClean="0"/>
              <a:t>Small errors because of quantum correlations are unobservable because of incompleteness of self-observation.</a:t>
            </a:r>
          </a:p>
        </p:txBody>
      </p:sp>
      <p:pic>
        <p:nvPicPr>
          <p:cNvPr id="19460" name="Content Placeholder 4" descr="iiiisp4"/>
          <p:cNvPicPr>
            <a:picLocks noGrp="1" noChangeAspect="1" noChangeArrowheads="1"/>
          </p:cNvPicPr>
          <p:nvPr>
            <p:ph sz="half" idx="2"/>
          </p:nvPr>
        </p:nvPicPr>
        <p:blipFill>
          <a:blip r:embed="rId2" cstate="print"/>
          <a:srcRect/>
          <a:stretch>
            <a:fillRect/>
          </a:stretch>
        </p:blipFill>
        <p:spPr>
          <a:xfrm>
            <a:off x="468313" y="3284538"/>
            <a:ext cx="7472362" cy="297815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smtClean="0"/>
              <a:t>Information paradox resolution for black holes </a:t>
            </a:r>
            <a:endParaRPr lang="ru-RU" sz="3600" dirty="0" smtClean="0"/>
          </a:p>
        </p:txBody>
      </p:sp>
      <p:sp>
        <p:nvSpPr>
          <p:cNvPr id="20483" name="Text Placeholder 2"/>
          <p:cNvSpPr>
            <a:spLocks noGrp="1"/>
          </p:cNvSpPr>
          <p:nvPr>
            <p:ph type="body" sz="half" idx="1"/>
          </p:nvPr>
        </p:nvSpPr>
        <p:spPr>
          <a:xfrm>
            <a:off x="457200" y="1600200"/>
            <a:ext cx="8147050" cy="1684338"/>
          </a:xfrm>
        </p:spPr>
        <p:txBody>
          <a:bodyPr/>
          <a:lstStyle/>
          <a:p>
            <a:r>
              <a:rPr lang="en-US" sz="2000" dirty="0" smtClean="0"/>
              <a:t>Complete instability of a black hole </a:t>
            </a:r>
          </a:p>
          <a:p>
            <a:r>
              <a:rPr lang="en-US" sz="2000" dirty="0" smtClean="0"/>
              <a:t>Small gravitation of the observer results in experimental non-observation of information paradox. Indeed, the observer destroys information’s correlations </a:t>
            </a:r>
          </a:p>
        </p:txBody>
      </p:sp>
      <p:pic>
        <p:nvPicPr>
          <p:cNvPr id="20484" name="Picture 3"/>
          <p:cNvPicPr>
            <a:picLocks noChangeAspect="1" noChangeArrowheads="1"/>
          </p:cNvPicPr>
          <p:nvPr/>
        </p:nvPicPr>
        <p:blipFill>
          <a:blip r:embed="rId2" cstate="print"/>
          <a:srcRect/>
          <a:stretch>
            <a:fillRect/>
          </a:stretch>
        </p:blipFill>
        <p:spPr bwMode="auto">
          <a:xfrm>
            <a:off x="1979712" y="3284984"/>
            <a:ext cx="5040312"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dirty="0" smtClean="0"/>
              <a:t>Second law of thermodynamics</a:t>
            </a:r>
            <a:endParaRPr lang="ru-RU" b="1" dirty="0" smtClean="0"/>
          </a:p>
        </p:txBody>
      </p:sp>
      <p:pic>
        <p:nvPicPr>
          <p:cNvPr id="4099" name="Content Placeholder 3" descr="Food_Drinks_Coffee_with_milk_019890_.jpg"/>
          <p:cNvPicPr>
            <a:picLocks noGrp="1" noChangeAspect="1"/>
          </p:cNvPicPr>
          <p:nvPr>
            <p:ph idx="1"/>
          </p:nvPr>
        </p:nvPicPr>
        <p:blipFill>
          <a:blip r:embed="rId2" cstate="print"/>
          <a:srcRect/>
          <a:stretch>
            <a:fillRect/>
          </a:stretch>
        </p:blipFill>
        <p:spPr>
          <a:xfrm>
            <a:off x="1476375" y="1700213"/>
            <a:ext cx="5981700" cy="478631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b="1" dirty="0" smtClean="0"/>
              <a:t>Resolution of the grandfather paradox</a:t>
            </a:r>
            <a:endParaRPr lang="ru-RU" sz="3200" b="1" dirty="0" smtClean="0"/>
          </a:p>
        </p:txBody>
      </p:sp>
      <p:sp>
        <p:nvSpPr>
          <p:cNvPr id="21507" name="Text Placeholder 2"/>
          <p:cNvSpPr>
            <a:spLocks noGrp="1"/>
          </p:cNvSpPr>
          <p:nvPr>
            <p:ph type="body" sz="half" idx="1"/>
          </p:nvPr>
        </p:nvSpPr>
        <p:spPr>
          <a:xfrm>
            <a:off x="468313" y="1268413"/>
            <a:ext cx="8218487" cy="1800225"/>
          </a:xfrm>
        </p:spPr>
        <p:txBody>
          <a:bodyPr/>
          <a:lstStyle/>
          <a:p>
            <a:pPr>
              <a:buFontTx/>
              <a:buNone/>
            </a:pPr>
            <a:r>
              <a:rPr lang="ru-RU" sz="2000" dirty="0" smtClean="0"/>
              <a:t>1</a:t>
            </a:r>
            <a:r>
              <a:rPr lang="ru-RU" sz="2000" dirty="0" smtClean="0"/>
              <a:t>)</a:t>
            </a:r>
            <a:r>
              <a:rPr lang="en-US" sz="2000" dirty="0" smtClean="0"/>
              <a:t> Time-like macro-wormholes: time arrows alignment of the observer and the radiation in wormhole destroys the observer</a:t>
            </a:r>
          </a:p>
          <a:p>
            <a:pPr>
              <a:buFontTx/>
              <a:buNone/>
            </a:pPr>
            <a:r>
              <a:rPr lang="ru-RU" sz="2000" dirty="0" smtClean="0"/>
              <a:t> </a:t>
            </a:r>
            <a:endParaRPr lang="ru-RU" sz="2000" dirty="0" smtClean="0"/>
          </a:p>
          <a:p>
            <a:pPr>
              <a:buFontTx/>
              <a:buNone/>
            </a:pPr>
            <a:r>
              <a:rPr lang="ru-RU" sz="2000" dirty="0" smtClean="0"/>
              <a:t>2) </a:t>
            </a:r>
            <a:r>
              <a:rPr lang="en-US" sz="2000" dirty="0" smtClean="0"/>
              <a:t>Time-like micro-wormholes :topology destroying</a:t>
            </a:r>
            <a:endParaRPr lang="ru-RU" sz="2000" dirty="0" smtClean="0"/>
          </a:p>
        </p:txBody>
      </p:sp>
      <p:pic>
        <p:nvPicPr>
          <p:cNvPr id="21508" name="Picture 4"/>
          <p:cNvPicPr>
            <a:picLocks noChangeAspect="1" noChangeArrowheads="1"/>
          </p:cNvPicPr>
          <p:nvPr/>
        </p:nvPicPr>
        <p:blipFill>
          <a:blip r:embed="rId2" cstate="print"/>
          <a:srcRect/>
          <a:stretch>
            <a:fillRect/>
          </a:stretch>
        </p:blipFill>
        <p:spPr bwMode="auto">
          <a:xfrm>
            <a:off x="0" y="3141663"/>
            <a:ext cx="4962525" cy="3716337"/>
          </a:xfrm>
          <a:prstGeom prst="rect">
            <a:avLst/>
          </a:prstGeom>
          <a:noFill/>
          <a:ln w="9525">
            <a:noFill/>
            <a:miter lim="800000"/>
            <a:headEnd/>
            <a:tailEnd/>
          </a:ln>
        </p:spPr>
      </p:pic>
      <p:pic>
        <p:nvPicPr>
          <p:cNvPr id="21509" name="Picture 7"/>
          <p:cNvPicPr>
            <a:picLocks noChangeAspect="1" noChangeArrowheads="1"/>
          </p:cNvPicPr>
          <p:nvPr/>
        </p:nvPicPr>
        <p:blipFill>
          <a:blip r:embed="rId3" cstate="print"/>
          <a:srcRect/>
          <a:stretch>
            <a:fillRect/>
          </a:stretch>
        </p:blipFill>
        <p:spPr bwMode="auto">
          <a:xfrm>
            <a:off x="4600575" y="3141663"/>
            <a:ext cx="4543425" cy="371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Tree types of dynamics</a:t>
            </a:r>
            <a:endParaRPr lang="ru-RU" dirty="0" smtClean="0"/>
          </a:p>
        </p:txBody>
      </p:sp>
      <p:pic>
        <p:nvPicPr>
          <p:cNvPr id="22533" name="Picture 5"/>
          <p:cNvPicPr>
            <a:picLocks noChangeAspect="1" noChangeArrowheads="1"/>
          </p:cNvPicPr>
          <p:nvPr/>
        </p:nvPicPr>
        <p:blipFill>
          <a:blip r:embed="rId2" cstate="print"/>
          <a:srcRect/>
          <a:stretch>
            <a:fillRect/>
          </a:stretch>
        </p:blipFill>
        <p:spPr bwMode="auto">
          <a:xfrm>
            <a:off x="571500" y="1671638"/>
            <a:ext cx="8001000"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Unpredictable dynamics</a:t>
            </a:r>
            <a:endParaRPr lang="ru-RU" dirty="0" smtClean="0"/>
          </a:p>
        </p:txBody>
      </p:sp>
      <p:pic>
        <p:nvPicPr>
          <p:cNvPr id="23557" name="Picture 5"/>
          <p:cNvPicPr>
            <a:picLocks noChangeAspect="1" noChangeArrowheads="1"/>
          </p:cNvPicPr>
          <p:nvPr/>
        </p:nvPicPr>
        <p:blipFill>
          <a:blip r:embed="rId2" cstate="print"/>
          <a:srcRect/>
          <a:stretch>
            <a:fillRect/>
          </a:stretch>
        </p:blipFill>
        <p:spPr bwMode="auto">
          <a:xfrm>
            <a:off x="1047750" y="1800225"/>
            <a:ext cx="70485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b="1" dirty="0" smtClean="0"/>
              <a:t>E</a:t>
            </a:r>
            <a:r>
              <a:rPr lang="en-US" sz="3600" b="1" dirty="0" smtClean="0"/>
              <a:t>scher “Picture gallery”</a:t>
            </a:r>
            <a:r>
              <a:rPr lang="ru-RU" sz="3600" b="1" dirty="0" smtClean="0"/>
              <a:t/>
            </a:r>
            <a:br>
              <a:rPr lang="ru-RU" sz="3600" b="1" dirty="0" smtClean="0"/>
            </a:br>
            <a:r>
              <a:rPr lang="en-US" sz="3600" b="1" dirty="0" smtClean="0"/>
              <a:t>is an illustration of the problems of self-observation</a:t>
            </a:r>
            <a:endParaRPr lang="ru-RU" sz="3600" dirty="0" smtClean="0"/>
          </a:p>
        </p:txBody>
      </p:sp>
      <p:pic>
        <p:nvPicPr>
          <p:cNvPr id="24579" name="Picture 2" descr="figure 33"/>
          <p:cNvPicPr>
            <a:picLocks noChangeAspect="1" noChangeArrowheads="1"/>
          </p:cNvPicPr>
          <p:nvPr/>
        </p:nvPicPr>
        <p:blipFill>
          <a:blip r:embed="rId2" cstate="print"/>
          <a:srcRect/>
          <a:stretch>
            <a:fillRect/>
          </a:stretch>
        </p:blipFill>
        <p:spPr bwMode="auto">
          <a:xfrm>
            <a:off x="2195513" y="1601788"/>
            <a:ext cx="5353050"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Impossibility of self-prediction</a:t>
            </a:r>
            <a:endParaRPr lang="ru-RU" dirty="0" smtClean="0"/>
          </a:p>
        </p:txBody>
      </p:sp>
      <p:pic>
        <p:nvPicPr>
          <p:cNvPr id="25603" name="Picture 2" descr="reality_dilbert"/>
          <p:cNvPicPr>
            <a:picLocks noChangeAspect="1" noChangeArrowheads="1"/>
          </p:cNvPicPr>
          <p:nvPr/>
        </p:nvPicPr>
        <p:blipFill>
          <a:blip r:embed="rId2" cstate="print"/>
          <a:srcRect/>
          <a:stretch>
            <a:fillRect/>
          </a:stretch>
        </p:blipFill>
        <p:spPr bwMode="auto">
          <a:xfrm>
            <a:off x="539750" y="2708275"/>
            <a:ext cx="8164513" cy="264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2290762"/>
          </a:xfrm>
        </p:spPr>
        <p:txBody>
          <a:bodyPr/>
          <a:lstStyle/>
          <a:p>
            <a:r>
              <a:rPr lang="en-US" sz="2000" dirty="0" smtClean="0"/>
              <a:t>Practical application of the unpredictable systems </a:t>
            </a:r>
            <a:r>
              <a:rPr lang="ru-RU" sz="2000" dirty="0" smtClean="0"/>
              <a:t>(</a:t>
            </a:r>
            <a:r>
              <a:rPr lang="en-US" sz="2000" dirty="0" smtClean="0"/>
              <a:t>quantum computers</a:t>
            </a:r>
            <a:r>
              <a:rPr lang="ru-RU" sz="2000" dirty="0" smtClean="0"/>
              <a:t>):</a:t>
            </a:r>
            <a:r>
              <a:rPr lang="ru-RU" sz="2000" dirty="0" smtClean="0"/>
              <a:t/>
            </a:r>
            <a:br>
              <a:rPr lang="ru-RU" sz="2000" dirty="0" smtClean="0"/>
            </a:br>
            <a:r>
              <a:rPr lang="ru-RU" sz="2000" dirty="0" smtClean="0"/>
              <a:t/>
            </a:r>
            <a:br>
              <a:rPr lang="ru-RU" sz="2000" dirty="0" smtClean="0"/>
            </a:br>
            <a:r>
              <a:rPr lang="ru-RU" sz="2000" dirty="0" smtClean="0"/>
              <a:t>1)</a:t>
            </a:r>
            <a:r>
              <a:rPr lang="en-US" sz="2000" dirty="0" smtClean="0"/>
              <a:t> features for recognition are macro-parameters</a:t>
            </a:r>
            <a:r>
              <a:rPr lang="ru-RU" sz="2000" dirty="0" smtClean="0"/>
              <a:t/>
            </a:r>
            <a:br>
              <a:rPr lang="ru-RU" sz="2000" dirty="0" smtClean="0"/>
            </a:br>
            <a:r>
              <a:rPr lang="ru-RU" sz="2000" dirty="0" smtClean="0"/>
              <a:t>2)</a:t>
            </a:r>
            <a:r>
              <a:rPr lang="en-US" sz="2000" dirty="0" smtClean="0"/>
              <a:t> random generator with correlations with environment</a:t>
            </a:r>
            <a:r>
              <a:rPr lang="ru-RU" sz="2000" dirty="0" smtClean="0"/>
              <a:t> </a:t>
            </a:r>
            <a:endParaRPr lang="ru-RU" sz="2000" dirty="0" smtClean="0"/>
          </a:p>
        </p:txBody>
      </p:sp>
      <p:pic>
        <p:nvPicPr>
          <p:cNvPr id="26628" name="Picture 3" descr="070_2"/>
          <p:cNvPicPr>
            <a:picLocks noChangeAspect="1" noChangeArrowheads="1"/>
          </p:cNvPicPr>
          <p:nvPr/>
        </p:nvPicPr>
        <p:blipFill>
          <a:blip r:embed="rId2" cstate="print"/>
          <a:srcRect/>
          <a:stretch>
            <a:fillRect/>
          </a:stretch>
        </p:blipFill>
        <p:spPr bwMode="auto">
          <a:xfrm>
            <a:off x="5435600" y="3068638"/>
            <a:ext cx="3333750" cy="2184400"/>
          </a:xfrm>
          <a:prstGeom prst="rect">
            <a:avLst/>
          </a:prstGeom>
          <a:noFill/>
          <a:ln w="9525">
            <a:noFill/>
            <a:miter lim="800000"/>
            <a:headEnd/>
            <a:tailEnd/>
          </a:ln>
        </p:spPr>
      </p:pic>
      <p:pic>
        <p:nvPicPr>
          <p:cNvPr id="26630" name="Picture 6"/>
          <p:cNvPicPr>
            <a:picLocks noChangeAspect="1" noChangeArrowheads="1"/>
          </p:cNvPicPr>
          <p:nvPr/>
        </p:nvPicPr>
        <p:blipFill>
          <a:blip r:embed="rId3" cstate="print"/>
          <a:srcRect/>
          <a:stretch>
            <a:fillRect/>
          </a:stretch>
        </p:blipFill>
        <p:spPr bwMode="auto">
          <a:xfrm>
            <a:off x="251520" y="3068960"/>
            <a:ext cx="5010150"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Oleg Kupervasser</a:t>
            </a:r>
            <a:endParaRPr lang="ru-RU" smtClean="0"/>
          </a:p>
        </p:txBody>
      </p:sp>
      <p:sp>
        <p:nvSpPr>
          <p:cNvPr id="39939" name="Rectangle 3"/>
          <p:cNvSpPr>
            <a:spLocks noGrp="1" noChangeArrowheads="1"/>
          </p:cNvSpPr>
          <p:nvPr>
            <p:ph type="body" idx="1"/>
          </p:nvPr>
        </p:nvSpPr>
        <p:spPr/>
        <p:txBody>
          <a:bodyPr/>
          <a:lstStyle/>
          <a:p>
            <a:pPr>
              <a:buFontTx/>
              <a:buNone/>
            </a:pPr>
            <a:r>
              <a:rPr lang="en-US" smtClean="0"/>
              <a:t>                </a:t>
            </a:r>
          </a:p>
          <a:p>
            <a:pPr>
              <a:buFontTx/>
              <a:buNone/>
            </a:pPr>
            <a:endParaRPr lang="en-US" smtClean="0"/>
          </a:p>
          <a:p>
            <a:pPr>
              <a:buFontTx/>
              <a:buNone/>
            </a:pPr>
            <a:r>
              <a:rPr lang="en-US" smtClean="0"/>
              <a:t>                 olegkup@yahoo.com</a:t>
            </a:r>
            <a:endParaRPr lang="ru-RU"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260350"/>
            <a:ext cx="8229600" cy="1143000"/>
          </a:xfrm>
        </p:spPr>
        <p:txBody>
          <a:bodyPr/>
          <a:lstStyle/>
          <a:p>
            <a:pPr eaLnBrk="1" hangingPunct="1"/>
            <a:r>
              <a:rPr lang="en-US" sz="3600" b="1" dirty="0" smtClean="0"/>
              <a:t>Contradiction between the second law and reversible laws of physics</a:t>
            </a:r>
            <a:endParaRPr lang="ru-RU" sz="3600" b="1" dirty="0" smtClean="0"/>
          </a:p>
        </p:txBody>
      </p:sp>
      <p:sp>
        <p:nvSpPr>
          <p:cNvPr id="5123" name="Rectangle 3"/>
          <p:cNvSpPr>
            <a:spLocks noGrp="1" noChangeArrowheads="1"/>
          </p:cNvSpPr>
          <p:nvPr>
            <p:ph type="body" idx="1"/>
          </p:nvPr>
        </p:nvSpPr>
        <p:spPr/>
        <p:txBody>
          <a:bodyPr/>
          <a:lstStyle/>
          <a:p>
            <a:pPr eaLnBrk="1" hangingPunct="1">
              <a:lnSpc>
                <a:spcPct val="90000"/>
              </a:lnSpc>
            </a:pPr>
            <a:r>
              <a:rPr lang="en-US" sz="2800" dirty="0" smtClean="0"/>
              <a:t>The entropy of a closed system in a finite volume can only increase until achievement of its maximum – thermodynamic equilibrium  </a:t>
            </a:r>
            <a:endParaRPr lang="ru-RU" sz="2800" dirty="0" smtClean="0"/>
          </a:p>
          <a:p>
            <a:pPr eaLnBrk="1" hangingPunct="1">
              <a:lnSpc>
                <a:spcPct val="90000"/>
              </a:lnSpc>
            </a:pPr>
            <a:r>
              <a:rPr lang="en-US" sz="2800" dirty="0" smtClean="0"/>
              <a:t>It is in contradiction with reversibility</a:t>
            </a:r>
            <a:r>
              <a:rPr lang="ru-RU" sz="2800" dirty="0" smtClean="0"/>
              <a:t>:</a:t>
            </a:r>
            <a:endParaRPr lang="en-US" sz="2800" dirty="0" smtClean="0"/>
          </a:p>
          <a:p>
            <a:pPr eaLnBrk="1" hangingPunct="1">
              <a:lnSpc>
                <a:spcPct val="90000"/>
              </a:lnSpc>
              <a:buFontTx/>
              <a:buNone/>
            </a:pPr>
            <a:r>
              <a:rPr lang="en-US" sz="2800" dirty="0" smtClean="0"/>
              <a:t>a) Poincare paradox</a:t>
            </a:r>
            <a:endParaRPr lang="en-US" sz="2800" dirty="0" smtClean="0"/>
          </a:p>
          <a:p>
            <a:pPr eaLnBrk="1" hangingPunct="1">
              <a:lnSpc>
                <a:spcPct val="90000"/>
              </a:lnSpc>
              <a:buFontTx/>
              <a:buNone/>
            </a:pPr>
            <a:r>
              <a:rPr lang="en-US" sz="2800" dirty="0" smtClean="0"/>
              <a:t>b) Loshmidt paradox</a:t>
            </a:r>
            <a:endParaRPr lang="ru-RU"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930226"/>
          </a:xfrm>
        </p:spPr>
        <p:txBody>
          <a:bodyPr/>
          <a:lstStyle/>
          <a:p>
            <a:pPr eaLnBrk="1" hangingPunct="1"/>
            <a:r>
              <a:rPr lang="en-US" sz="3600" b="1" dirty="0" smtClean="0"/>
              <a:t>Contradiction between reduction of wave packet and Schrodinger equation (Unitary evolution) in quantum mechanics</a:t>
            </a:r>
            <a:endParaRPr lang="ru-RU" sz="3600" b="1" dirty="0" smtClean="0"/>
          </a:p>
        </p:txBody>
      </p:sp>
      <p:sp>
        <p:nvSpPr>
          <p:cNvPr id="6147" name="Rectangle 3"/>
          <p:cNvSpPr>
            <a:spLocks noGrp="1" noChangeArrowheads="1"/>
          </p:cNvSpPr>
          <p:nvPr>
            <p:ph type="body" sz="half" idx="1"/>
          </p:nvPr>
        </p:nvSpPr>
        <p:spPr>
          <a:xfrm>
            <a:off x="457200" y="2780928"/>
            <a:ext cx="4038600" cy="3345235"/>
          </a:xfrm>
        </p:spPr>
        <p:txBody>
          <a:bodyPr/>
          <a:lstStyle/>
          <a:p>
            <a:pPr eaLnBrk="1" hangingPunct="1"/>
            <a:r>
              <a:rPr lang="en-US" sz="2400" dirty="0" smtClean="0"/>
              <a:t>Von-Neumann entropy does not change during </a:t>
            </a:r>
            <a:r>
              <a:rPr lang="en-US" sz="2400" dirty="0" smtClean="0"/>
              <a:t>Schrodinger evolution, but increases during reduction</a:t>
            </a:r>
            <a:endParaRPr lang="en-US" sz="2400" dirty="0" smtClean="0"/>
          </a:p>
          <a:p>
            <a:pPr eaLnBrk="1" hangingPunct="1"/>
            <a:r>
              <a:rPr lang="en-US" sz="2400" dirty="0" smtClean="0"/>
              <a:t>Schrodinger cat paradox is an illustration of the reduction paradox</a:t>
            </a:r>
            <a:endParaRPr lang="en-US" sz="2400" dirty="0" smtClean="0"/>
          </a:p>
        </p:txBody>
      </p:sp>
      <p:pic>
        <p:nvPicPr>
          <p:cNvPr id="6148" name="Picture 4" descr="catmy"/>
          <p:cNvPicPr>
            <a:picLocks noChangeAspect="1" noChangeArrowheads="1"/>
          </p:cNvPicPr>
          <p:nvPr>
            <p:ph sz="half" idx="2"/>
          </p:nvPr>
        </p:nvPicPr>
        <p:blipFill>
          <a:blip r:embed="rId2" cstate="print"/>
          <a:srcRect/>
          <a:stretch>
            <a:fillRect/>
          </a:stretch>
        </p:blipFill>
        <p:spPr>
          <a:xfrm>
            <a:off x="4648200" y="2876550"/>
            <a:ext cx="4038600" cy="197326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dirty="0" smtClean="0"/>
              <a:t>Information paradox of a black hole</a:t>
            </a:r>
            <a:endParaRPr lang="ru-RU" b="1" dirty="0" smtClean="0"/>
          </a:p>
        </p:txBody>
      </p:sp>
      <p:pic>
        <p:nvPicPr>
          <p:cNvPr id="7171" name="Content Placeholder 4" descr="black-hole-4710.jpg"/>
          <p:cNvPicPr>
            <a:picLocks noGrp="1" noChangeAspect="1"/>
          </p:cNvPicPr>
          <p:nvPr>
            <p:ph sz="half" idx="2"/>
          </p:nvPr>
        </p:nvPicPr>
        <p:blipFill>
          <a:blip r:embed="rId2" cstate="print"/>
          <a:srcRect/>
          <a:stretch>
            <a:fillRect/>
          </a:stretch>
        </p:blipFill>
        <p:spPr>
          <a:xfrm>
            <a:off x="1258888" y="1700213"/>
            <a:ext cx="6842125" cy="49069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dirty="0" smtClean="0"/>
              <a:t>Information paradox of a black hole</a:t>
            </a:r>
            <a:endParaRPr lang="ru-RU" b="1" dirty="0" smtClean="0"/>
          </a:p>
        </p:txBody>
      </p:sp>
      <p:sp>
        <p:nvSpPr>
          <p:cNvPr id="8195" name="Content Placeholder 3"/>
          <p:cNvSpPr>
            <a:spLocks noGrp="1"/>
          </p:cNvSpPr>
          <p:nvPr>
            <p:ph sz="half" idx="2"/>
          </p:nvPr>
        </p:nvSpPr>
        <p:spPr>
          <a:xfrm>
            <a:off x="468313" y="1600200"/>
            <a:ext cx="8218487" cy="4525963"/>
          </a:xfrm>
        </p:spPr>
        <p:txBody>
          <a:bodyPr/>
          <a:lstStyle/>
          <a:p>
            <a:pPr>
              <a:buFontTx/>
              <a:buNone/>
            </a:pPr>
            <a:r>
              <a:rPr lang="en-US" sz="2400" dirty="0" smtClean="0"/>
              <a:t>There appears irreversible disappear of information in a black hole. It is contradict to reversibility of motion. Indeed, </a:t>
            </a:r>
            <a:r>
              <a:rPr lang="en-US" sz="2400" dirty="0" smtClean="0"/>
              <a:t>d</a:t>
            </a:r>
            <a:r>
              <a:rPr lang="en-US" sz="2400" dirty="0" smtClean="0"/>
              <a:t>uring reverse, the information restores.</a:t>
            </a:r>
          </a:p>
          <a:p>
            <a:pPr>
              <a:buFontTx/>
              <a:buNone/>
            </a:pPr>
            <a:r>
              <a:rPr lang="en-US" sz="2400" dirty="0" smtClean="0"/>
              <a:t>Is it possible to reverse black hole? Directly it is not possible. But it is possible to connect the black hole with a white hole in some different Universe by a wormhole.</a:t>
            </a:r>
          </a:p>
          <a:p>
            <a:pPr>
              <a:buFontTx/>
              <a:buNone/>
            </a:pPr>
            <a:r>
              <a:rPr lang="en-US" sz="2400" dirty="0" smtClean="0"/>
              <a:t>(</a:t>
            </a:r>
            <a:r>
              <a:rPr lang="en-US" sz="2400" dirty="0" err="1" smtClean="0"/>
              <a:t>Nikodem</a:t>
            </a:r>
            <a:r>
              <a:rPr lang="en-US" sz="2400" dirty="0" smtClean="0"/>
              <a:t> J. </a:t>
            </a:r>
            <a:r>
              <a:rPr lang="en-US" sz="2400" dirty="0" err="1" smtClean="0"/>
              <a:t>Poplawski</a:t>
            </a:r>
            <a:r>
              <a:rPr lang="en-US" sz="2400" dirty="0" smtClean="0"/>
              <a:t> “Radial motion in an Einstein-Rosen bridge”)</a:t>
            </a:r>
            <a:r>
              <a:rPr lang="ru-RU" sz="24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smtClean="0"/>
              <a:t>W</a:t>
            </a:r>
            <a:r>
              <a:rPr lang="en-US" b="1" dirty="0" smtClean="0"/>
              <a:t>ormhole</a:t>
            </a:r>
            <a:endParaRPr lang="ru-RU" b="1" dirty="0" smtClean="0"/>
          </a:p>
        </p:txBody>
      </p:sp>
      <p:pic>
        <p:nvPicPr>
          <p:cNvPr id="9219" name="Content Placeholder 4" descr="12495316_schemes341087.jpg"/>
          <p:cNvPicPr>
            <a:picLocks noGrp="1" noChangeAspect="1"/>
          </p:cNvPicPr>
          <p:nvPr>
            <p:ph sz="half" idx="2"/>
          </p:nvPr>
        </p:nvPicPr>
        <p:blipFill>
          <a:blip r:embed="rId2" cstate="print"/>
          <a:srcRect/>
          <a:stretch>
            <a:fillRect/>
          </a:stretch>
        </p:blipFill>
        <p:spPr>
          <a:xfrm>
            <a:off x="611188" y="1557338"/>
            <a:ext cx="6853237" cy="41338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0"/>
            <a:ext cx="8229600" cy="1143000"/>
          </a:xfrm>
        </p:spPr>
        <p:txBody>
          <a:bodyPr/>
          <a:lstStyle/>
          <a:p>
            <a:r>
              <a:rPr lang="en-US" b="1" dirty="0" smtClean="0"/>
              <a:t>Wormhole </a:t>
            </a:r>
            <a:r>
              <a:rPr lang="ru-RU" b="1" dirty="0" smtClean="0"/>
              <a:t>-</a:t>
            </a:r>
            <a:r>
              <a:rPr lang="en-US" b="1" dirty="0" smtClean="0"/>
              <a:t>properties</a:t>
            </a:r>
            <a:endParaRPr lang="ru-RU" b="1" dirty="0" smtClean="0"/>
          </a:p>
        </p:txBody>
      </p:sp>
      <p:sp>
        <p:nvSpPr>
          <p:cNvPr id="10243" name="Content Placeholder 3"/>
          <p:cNvSpPr>
            <a:spLocks noGrp="1"/>
          </p:cNvSpPr>
          <p:nvPr>
            <p:ph sz="half" idx="2"/>
          </p:nvPr>
        </p:nvSpPr>
        <p:spPr>
          <a:xfrm>
            <a:off x="0" y="908720"/>
            <a:ext cx="8964613" cy="2547937"/>
          </a:xfrm>
        </p:spPr>
        <p:txBody>
          <a:bodyPr/>
          <a:lstStyle/>
          <a:p>
            <a:r>
              <a:rPr lang="en-US" sz="1600" dirty="0" smtClean="0"/>
              <a:t>Wormhole resolves </a:t>
            </a:r>
            <a:r>
              <a:rPr lang="en-US" sz="1600" dirty="0" smtClean="0"/>
              <a:t> </a:t>
            </a:r>
            <a:r>
              <a:rPr lang="en-US" sz="1600" dirty="0" smtClean="0">
                <a:solidFill>
                  <a:schemeClr val="tx1"/>
                </a:solidFill>
                <a:latin typeface="+mn-lt"/>
                <a:ea typeface="+mn-ea"/>
                <a:cs typeface="+mn-cs"/>
              </a:rPr>
              <a:t>Arthur Clarke’s paradox about senseless to far stars by  the space </a:t>
            </a:r>
            <a:r>
              <a:rPr lang="en-US" sz="1600" dirty="0" smtClean="0"/>
              <a:t>transportation of one of “mouths” of a wormhole. </a:t>
            </a:r>
          </a:p>
          <a:p>
            <a:r>
              <a:rPr lang="en-US" sz="1600" dirty="0" smtClean="0"/>
              <a:t>Wormhole help to save our civilization from Our expanding Universe by </a:t>
            </a:r>
            <a:r>
              <a:rPr lang="en-US" sz="1600" dirty="0" smtClean="0"/>
              <a:t>transportation to a different Universe through a wormhole</a:t>
            </a:r>
            <a:endParaRPr lang="ru-RU" sz="1600" dirty="0" smtClean="0"/>
          </a:p>
          <a:p>
            <a:r>
              <a:rPr lang="en-US" sz="1600" dirty="0" smtClean="0"/>
              <a:t>Macro-wormhole can be created from micro-wormholes existing in quantum vacuum fluctuation</a:t>
            </a:r>
          </a:p>
          <a:p>
            <a:r>
              <a:rPr lang="en-US" sz="1600" dirty="0" smtClean="0"/>
              <a:t>Time-like wormhole appears as a result of traveling </a:t>
            </a:r>
            <a:r>
              <a:rPr lang="en-US" sz="1600" dirty="0" smtClean="0"/>
              <a:t>of one of “mouths” of a wormhole with almost light velocity over closed trajectory. Such Time-like wormhole  can be used as a time machine for traveling to the past.</a:t>
            </a:r>
            <a:endParaRPr lang="ru-RU" sz="1600" dirty="0" smtClean="0"/>
          </a:p>
        </p:txBody>
      </p:sp>
      <p:pic>
        <p:nvPicPr>
          <p:cNvPr id="10244" name="Picture 2"/>
          <p:cNvPicPr>
            <a:picLocks noChangeAspect="1" noChangeArrowheads="1"/>
          </p:cNvPicPr>
          <p:nvPr/>
        </p:nvPicPr>
        <p:blipFill>
          <a:blip r:embed="rId2" cstate="print"/>
          <a:srcRect/>
          <a:stretch>
            <a:fillRect/>
          </a:stretch>
        </p:blipFill>
        <p:spPr bwMode="auto">
          <a:xfrm>
            <a:off x="2555876" y="3645024"/>
            <a:ext cx="4026082" cy="2965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t>Wormhole </a:t>
            </a:r>
            <a:r>
              <a:rPr lang="ru-RU" b="1" dirty="0" smtClean="0"/>
              <a:t>–</a:t>
            </a:r>
            <a:r>
              <a:rPr lang="en-US" b="1" dirty="0" smtClean="0"/>
              <a:t> grandfather paradox</a:t>
            </a:r>
            <a:endParaRPr lang="ru-RU" b="1" dirty="0" smtClean="0"/>
          </a:p>
        </p:txBody>
      </p:sp>
      <p:sp>
        <p:nvSpPr>
          <p:cNvPr id="11267" name="Text Placeholder 2"/>
          <p:cNvSpPr>
            <a:spLocks noGrp="1"/>
          </p:cNvSpPr>
          <p:nvPr>
            <p:ph type="body" sz="half" idx="1"/>
          </p:nvPr>
        </p:nvSpPr>
        <p:spPr>
          <a:xfrm>
            <a:off x="323850" y="2205038"/>
            <a:ext cx="3249613" cy="3416300"/>
          </a:xfrm>
        </p:spPr>
        <p:txBody>
          <a:bodyPr/>
          <a:lstStyle/>
          <a:p>
            <a:pPr algn="ctr">
              <a:buFontTx/>
              <a:buNone/>
            </a:pPr>
            <a:r>
              <a:rPr lang="en-US" sz="2800" dirty="0" smtClean="0"/>
              <a:t>Grandson can returns to the past and kill his grandfather</a:t>
            </a:r>
            <a:endParaRPr lang="ru-RU" sz="2800" dirty="0" smtClean="0"/>
          </a:p>
        </p:txBody>
      </p:sp>
      <p:pic>
        <p:nvPicPr>
          <p:cNvPr id="11268" name="Content Placeholder 4" descr="images44.jpg"/>
          <p:cNvPicPr>
            <a:picLocks noGrp="1" noChangeAspect="1"/>
          </p:cNvPicPr>
          <p:nvPr>
            <p:ph sz="half" idx="2"/>
          </p:nvPr>
        </p:nvPicPr>
        <p:blipFill>
          <a:blip r:embed="rId2" cstate="print"/>
          <a:srcRect/>
          <a:stretch>
            <a:fillRect/>
          </a:stretch>
        </p:blipFill>
        <p:spPr>
          <a:xfrm>
            <a:off x="4140200" y="2133600"/>
            <a:ext cx="4781550" cy="40322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4957</TotalTime>
  <Words>748</Words>
  <Application>Microsoft Office PowerPoint</Application>
  <PresentationFormat>On-screen Show (4:3)</PresentationFormat>
  <Paragraphs>70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Basic paradoxes of physics and Universal arrow of time</vt:lpstr>
      <vt:lpstr>Second law of thermodynamics</vt:lpstr>
      <vt:lpstr>Contradiction between the second law and reversible laws of physics</vt:lpstr>
      <vt:lpstr>Contradiction between reduction of wave packet and Schrodinger equation (Unitary evolution) in quantum mechanics</vt:lpstr>
      <vt:lpstr>Information paradox of a black hole</vt:lpstr>
      <vt:lpstr>Information paradox of a black hole</vt:lpstr>
      <vt:lpstr>Wormhole</vt:lpstr>
      <vt:lpstr>Wormhole -properties</vt:lpstr>
      <vt:lpstr>Wormhole – grandfather paradox</vt:lpstr>
      <vt:lpstr>Occam’s razor</vt:lpstr>
      <vt:lpstr>Why we need arrow of time for paradoxes resolution?</vt:lpstr>
      <vt:lpstr>Why the observer’s time arrow is important for the observable system?</vt:lpstr>
      <vt:lpstr>Why does it resolve the paradoxes?</vt:lpstr>
      <vt:lpstr>Example of two vessel with gas – instability of shrinking</vt:lpstr>
      <vt:lpstr>Macroscopic entropy increasing paradox resolution</vt:lpstr>
      <vt:lpstr>Multi worlds interpretation: non-probabilistic unpredictability as a result of quantum correlations</vt:lpstr>
      <vt:lpstr>Experiment with Schrodinger cat from point of view of external observer and from point of view of the cat (self-observation) Reduction of the final observer during observation.</vt:lpstr>
      <vt:lpstr>Resolution of the Schrodinger cat paradox</vt:lpstr>
      <vt:lpstr>Information paradox resolution for black holes </vt:lpstr>
      <vt:lpstr>Resolution of the grandfather paradox</vt:lpstr>
      <vt:lpstr>Tree types of dynamics</vt:lpstr>
      <vt:lpstr>Unpredictable dynamics</vt:lpstr>
      <vt:lpstr>Escher “Picture gallery” is an illustration of the problems of self-observation</vt:lpstr>
      <vt:lpstr>Impossibility of self-prediction</vt:lpstr>
      <vt:lpstr>Practical application of the unpredictable systems (quantum computers):  1) features for recognition are macro-parameters 2) random generator with correlations with environment </vt:lpstr>
      <vt:lpstr>Oleg Kupervasser</vt:lpstr>
    </vt:vector>
  </TitlesOfParts>
  <Company>kupervasser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Paradoxes of quantum and statistical mechanics.</dc:title>
  <dc:creator>kupervasser</dc:creator>
  <cp:lastModifiedBy>Oleg Kupervasser/LGTCM Incubation Team(oleg.kupervas</cp:lastModifiedBy>
  <cp:revision>147</cp:revision>
  <dcterms:created xsi:type="dcterms:W3CDTF">2007-06-19T21:20:29Z</dcterms:created>
  <dcterms:modified xsi:type="dcterms:W3CDTF">2013-07-04T18:01:31Z</dcterms:modified>
</cp:coreProperties>
</file>